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1"/>
  </p:sldMasterIdLst>
  <p:notesMasterIdLst>
    <p:notesMasterId r:id="rId31"/>
  </p:notesMasterIdLst>
  <p:sldIdLst>
    <p:sldId id="256" r:id="rId2"/>
    <p:sldId id="258" r:id="rId3"/>
    <p:sldId id="270" r:id="rId4"/>
    <p:sldId id="271" r:id="rId5"/>
    <p:sldId id="272" r:id="rId6"/>
    <p:sldId id="262" r:id="rId7"/>
    <p:sldId id="261" r:id="rId8"/>
    <p:sldId id="263" r:id="rId9"/>
    <p:sldId id="265" r:id="rId10"/>
    <p:sldId id="276" r:id="rId11"/>
    <p:sldId id="266" r:id="rId12"/>
    <p:sldId id="274" r:id="rId13"/>
    <p:sldId id="275" r:id="rId14"/>
    <p:sldId id="293" r:id="rId15"/>
    <p:sldId id="294" r:id="rId16"/>
    <p:sldId id="295" r:id="rId17"/>
    <p:sldId id="268" r:id="rId18"/>
    <p:sldId id="279" r:id="rId19"/>
    <p:sldId id="273" r:id="rId20"/>
    <p:sldId id="296" r:id="rId21"/>
    <p:sldId id="291" r:id="rId22"/>
    <p:sldId id="297" r:id="rId23"/>
    <p:sldId id="292" r:id="rId24"/>
    <p:sldId id="298" r:id="rId25"/>
    <p:sldId id="300" r:id="rId26"/>
    <p:sldId id="267" r:id="rId27"/>
    <p:sldId id="259" r:id="rId28"/>
    <p:sldId id="260" r:id="rId29"/>
    <p:sldId id="299"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86" autoAdjust="0"/>
    <p:restoredTop sz="94660"/>
  </p:normalViewPr>
  <p:slideViewPr>
    <p:cSldViewPr snapToGrid="0" snapToObjects="1">
      <p:cViewPr varScale="1">
        <p:scale>
          <a:sx n="100" d="100"/>
          <a:sy n="100" d="100"/>
        </p:scale>
        <p:origin x="-63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800" b="1" dirty="0" smtClean="0">
                <a:effectLst/>
              </a:rPr>
              <a:t>In what role</a:t>
            </a:r>
            <a:r>
              <a:rPr lang="en-US" sz="1800" b="1" baseline="0" dirty="0" smtClean="0">
                <a:effectLst/>
              </a:rPr>
              <a:t> does GLOBE enhance critical thinking?</a:t>
            </a:r>
            <a:endParaRPr lang="en-US" dirty="0">
              <a:effectLst/>
            </a:endParaRPr>
          </a:p>
        </c:rich>
      </c:tx>
      <c:layout/>
      <c:overlay val="0"/>
    </c:title>
    <c:autoTitleDeleted val="0"/>
    <c:plotArea>
      <c:layout/>
      <c:barChart>
        <c:barDir val="col"/>
        <c:grouping val="clustered"/>
        <c:varyColors val="0"/>
        <c:ser>
          <c:idx val="0"/>
          <c:order val="0"/>
          <c:tx>
            <c:strRef>
              <c:f>Sheet1!$B$1</c:f>
              <c:strCache>
                <c:ptCount val="1"/>
                <c:pt idx="0">
                  <c:v>Strongly Disagree/Disagree</c:v>
                </c:pt>
              </c:strCache>
            </c:strRef>
          </c:tx>
          <c:invertIfNegative val="0"/>
          <c:cat>
            <c:strRef>
              <c:f>Sheet1!$A$2:$A$5</c:f>
              <c:strCache>
                <c:ptCount val="4"/>
                <c:pt idx="0">
                  <c:v>Q1</c:v>
                </c:pt>
                <c:pt idx="1">
                  <c:v>Q2</c:v>
                </c:pt>
                <c:pt idx="2">
                  <c:v>Q8</c:v>
                </c:pt>
                <c:pt idx="3">
                  <c:v>Q9</c:v>
                </c:pt>
              </c:strCache>
            </c:strRef>
          </c:cat>
          <c:val>
            <c:numRef>
              <c:f>Sheet1!$B$2:$B$5</c:f>
              <c:numCache>
                <c:formatCode>General</c:formatCode>
                <c:ptCount val="4"/>
                <c:pt idx="0">
                  <c:v>0.0</c:v>
                </c:pt>
                <c:pt idx="1">
                  <c:v>0.0</c:v>
                </c:pt>
                <c:pt idx="2">
                  <c:v>0.0</c:v>
                </c:pt>
                <c:pt idx="3">
                  <c:v>0.0</c:v>
                </c:pt>
              </c:numCache>
            </c:numRef>
          </c:val>
        </c:ser>
        <c:ser>
          <c:idx val="1"/>
          <c:order val="1"/>
          <c:tx>
            <c:strRef>
              <c:f>Sheet1!$C$1</c:f>
              <c:strCache>
                <c:ptCount val="1"/>
                <c:pt idx="0">
                  <c:v>Neutral</c:v>
                </c:pt>
              </c:strCache>
            </c:strRef>
          </c:tx>
          <c:invertIfNegative val="0"/>
          <c:cat>
            <c:strRef>
              <c:f>Sheet1!$A$2:$A$5</c:f>
              <c:strCache>
                <c:ptCount val="4"/>
                <c:pt idx="0">
                  <c:v>Q1</c:v>
                </c:pt>
                <c:pt idx="1">
                  <c:v>Q2</c:v>
                </c:pt>
                <c:pt idx="2">
                  <c:v>Q8</c:v>
                </c:pt>
                <c:pt idx="3">
                  <c:v>Q9</c:v>
                </c:pt>
              </c:strCache>
            </c:strRef>
          </c:cat>
          <c:val>
            <c:numRef>
              <c:f>Sheet1!$C$2:$C$5</c:f>
              <c:numCache>
                <c:formatCode>General</c:formatCode>
                <c:ptCount val="4"/>
                <c:pt idx="0">
                  <c:v>0.0</c:v>
                </c:pt>
                <c:pt idx="1">
                  <c:v>0.0</c:v>
                </c:pt>
                <c:pt idx="2">
                  <c:v>0.0</c:v>
                </c:pt>
                <c:pt idx="3">
                  <c:v>1.0</c:v>
                </c:pt>
              </c:numCache>
            </c:numRef>
          </c:val>
        </c:ser>
        <c:ser>
          <c:idx val="2"/>
          <c:order val="2"/>
          <c:tx>
            <c:strRef>
              <c:f>Sheet1!$D$1</c:f>
              <c:strCache>
                <c:ptCount val="1"/>
                <c:pt idx="0">
                  <c:v>Strongly Agree/Agree</c:v>
                </c:pt>
              </c:strCache>
            </c:strRef>
          </c:tx>
          <c:invertIfNegative val="0"/>
          <c:cat>
            <c:strRef>
              <c:f>Sheet1!$A$2:$A$5</c:f>
              <c:strCache>
                <c:ptCount val="4"/>
                <c:pt idx="0">
                  <c:v>Q1</c:v>
                </c:pt>
                <c:pt idx="1">
                  <c:v>Q2</c:v>
                </c:pt>
                <c:pt idx="2">
                  <c:v>Q8</c:v>
                </c:pt>
                <c:pt idx="3">
                  <c:v>Q9</c:v>
                </c:pt>
              </c:strCache>
            </c:strRef>
          </c:cat>
          <c:val>
            <c:numRef>
              <c:f>Sheet1!$D$2:$D$5</c:f>
              <c:numCache>
                <c:formatCode>General</c:formatCode>
                <c:ptCount val="4"/>
                <c:pt idx="0">
                  <c:v>14.0</c:v>
                </c:pt>
                <c:pt idx="1">
                  <c:v>14.0</c:v>
                </c:pt>
                <c:pt idx="2">
                  <c:v>14.0</c:v>
                </c:pt>
                <c:pt idx="3">
                  <c:v>13.0</c:v>
                </c:pt>
              </c:numCache>
            </c:numRef>
          </c:val>
        </c:ser>
        <c:dLbls>
          <c:showLegendKey val="0"/>
          <c:showVal val="0"/>
          <c:showCatName val="0"/>
          <c:showSerName val="0"/>
          <c:showPercent val="0"/>
          <c:showBubbleSize val="0"/>
        </c:dLbls>
        <c:gapWidth val="300"/>
        <c:axId val="2102716152"/>
        <c:axId val="2103136808"/>
      </c:barChart>
      <c:catAx>
        <c:axId val="2102716152"/>
        <c:scaling>
          <c:orientation val="minMax"/>
        </c:scaling>
        <c:delete val="0"/>
        <c:axPos val="b"/>
        <c:title>
          <c:tx>
            <c:rich>
              <a:bodyPr/>
              <a:lstStyle/>
              <a:p>
                <a:pPr>
                  <a:defRPr/>
                </a:pPr>
                <a:r>
                  <a:rPr lang="en-US" dirty="0" smtClean="0"/>
                  <a:t>Survey Questions</a:t>
                </a:r>
                <a:endParaRPr lang="en-US" dirty="0"/>
              </a:p>
            </c:rich>
          </c:tx>
          <c:layout/>
          <c:overlay val="0"/>
        </c:title>
        <c:majorTickMark val="none"/>
        <c:minorTickMark val="none"/>
        <c:tickLblPos val="nextTo"/>
        <c:crossAx val="2103136808"/>
        <c:crosses val="autoZero"/>
        <c:auto val="1"/>
        <c:lblAlgn val="ctr"/>
        <c:lblOffset val="100"/>
        <c:noMultiLvlLbl val="0"/>
      </c:catAx>
      <c:valAx>
        <c:axId val="2103136808"/>
        <c:scaling>
          <c:orientation val="minMax"/>
        </c:scaling>
        <c:delete val="0"/>
        <c:axPos val="l"/>
        <c:majorGridlines/>
        <c:title>
          <c:tx>
            <c:rich>
              <a:bodyPr/>
              <a:lstStyle/>
              <a:p>
                <a:pPr>
                  <a:defRPr/>
                </a:pPr>
                <a:r>
                  <a:rPr lang="en-US" dirty="0" smtClean="0"/>
                  <a:t>Frequency</a:t>
                </a:r>
                <a:endParaRPr lang="en-US" dirty="0"/>
              </a:p>
            </c:rich>
          </c:tx>
          <c:layout/>
          <c:overlay val="0"/>
        </c:title>
        <c:numFmt formatCode="General" sourceLinked="1"/>
        <c:majorTickMark val="out"/>
        <c:minorTickMark val="none"/>
        <c:tickLblPos val="nextTo"/>
        <c:crossAx val="2102716152"/>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800" b="1" dirty="0" smtClean="0">
                <a:effectLst/>
              </a:rPr>
              <a:t>What are the benefits</a:t>
            </a:r>
            <a:r>
              <a:rPr lang="en-US" sz="1800" b="1" baseline="0" dirty="0" smtClean="0">
                <a:effectLst/>
              </a:rPr>
              <a:t> of GLOBE in the classroom and the community?</a:t>
            </a:r>
            <a:endParaRPr lang="en-US" dirty="0">
              <a:effectLst/>
            </a:endParaRPr>
          </a:p>
        </c:rich>
      </c:tx>
      <c:layout/>
      <c:overlay val="0"/>
    </c:title>
    <c:autoTitleDeleted val="0"/>
    <c:plotArea>
      <c:layout/>
      <c:barChart>
        <c:barDir val="col"/>
        <c:grouping val="clustered"/>
        <c:varyColors val="0"/>
        <c:ser>
          <c:idx val="0"/>
          <c:order val="0"/>
          <c:tx>
            <c:strRef>
              <c:f>Sheet1!$B$1</c:f>
              <c:strCache>
                <c:ptCount val="1"/>
                <c:pt idx="0">
                  <c:v>Strongly Disagree/Disagree</c:v>
                </c:pt>
              </c:strCache>
            </c:strRef>
          </c:tx>
          <c:invertIfNegative val="0"/>
          <c:cat>
            <c:strRef>
              <c:f>Sheet1!$A$2:$A$5</c:f>
              <c:strCache>
                <c:ptCount val="4"/>
                <c:pt idx="0">
                  <c:v>Q3</c:v>
                </c:pt>
                <c:pt idx="1">
                  <c:v>Q10</c:v>
                </c:pt>
                <c:pt idx="2">
                  <c:v>Q11</c:v>
                </c:pt>
                <c:pt idx="3">
                  <c:v>Q12</c:v>
                </c:pt>
              </c:strCache>
            </c:strRef>
          </c:cat>
          <c:val>
            <c:numRef>
              <c:f>Sheet1!$B$2:$B$5</c:f>
              <c:numCache>
                <c:formatCode>General</c:formatCode>
                <c:ptCount val="4"/>
                <c:pt idx="0">
                  <c:v>0.0</c:v>
                </c:pt>
                <c:pt idx="1">
                  <c:v>0.0</c:v>
                </c:pt>
                <c:pt idx="2">
                  <c:v>0.0</c:v>
                </c:pt>
                <c:pt idx="3">
                  <c:v>0.0</c:v>
                </c:pt>
              </c:numCache>
            </c:numRef>
          </c:val>
        </c:ser>
        <c:ser>
          <c:idx val="1"/>
          <c:order val="1"/>
          <c:tx>
            <c:strRef>
              <c:f>Sheet1!$C$1</c:f>
              <c:strCache>
                <c:ptCount val="1"/>
                <c:pt idx="0">
                  <c:v>Neutral</c:v>
                </c:pt>
              </c:strCache>
            </c:strRef>
          </c:tx>
          <c:invertIfNegative val="0"/>
          <c:cat>
            <c:strRef>
              <c:f>Sheet1!$A$2:$A$5</c:f>
              <c:strCache>
                <c:ptCount val="4"/>
                <c:pt idx="0">
                  <c:v>Q3</c:v>
                </c:pt>
                <c:pt idx="1">
                  <c:v>Q10</c:v>
                </c:pt>
                <c:pt idx="2">
                  <c:v>Q11</c:v>
                </c:pt>
                <c:pt idx="3">
                  <c:v>Q12</c:v>
                </c:pt>
              </c:strCache>
            </c:strRef>
          </c:cat>
          <c:val>
            <c:numRef>
              <c:f>Sheet1!$C$2:$C$5</c:f>
              <c:numCache>
                <c:formatCode>General</c:formatCode>
                <c:ptCount val="4"/>
                <c:pt idx="0">
                  <c:v>0.0</c:v>
                </c:pt>
                <c:pt idx="1">
                  <c:v>0.0</c:v>
                </c:pt>
                <c:pt idx="2">
                  <c:v>1.0</c:v>
                </c:pt>
                <c:pt idx="3">
                  <c:v>0.0</c:v>
                </c:pt>
              </c:numCache>
            </c:numRef>
          </c:val>
        </c:ser>
        <c:ser>
          <c:idx val="2"/>
          <c:order val="2"/>
          <c:tx>
            <c:strRef>
              <c:f>Sheet1!$D$1</c:f>
              <c:strCache>
                <c:ptCount val="1"/>
                <c:pt idx="0">
                  <c:v>Strongly Agree/Agree</c:v>
                </c:pt>
              </c:strCache>
            </c:strRef>
          </c:tx>
          <c:invertIfNegative val="0"/>
          <c:cat>
            <c:strRef>
              <c:f>Sheet1!$A$2:$A$5</c:f>
              <c:strCache>
                <c:ptCount val="4"/>
                <c:pt idx="0">
                  <c:v>Q3</c:v>
                </c:pt>
                <c:pt idx="1">
                  <c:v>Q10</c:v>
                </c:pt>
                <c:pt idx="2">
                  <c:v>Q11</c:v>
                </c:pt>
                <c:pt idx="3">
                  <c:v>Q12</c:v>
                </c:pt>
              </c:strCache>
            </c:strRef>
          </c:cat>
          <c:val>
            <c:numRef>
              <c:f>Sheet1!$D$2:$D$5</c:f>
              <c:numCache>
                <c:formatCode>General</c:formatCode>
                <c:ptCount val="4"/>
                <c:pt idx="0">
                  <c:v>14.0</c:v>
                </c:pt>
                <c:pt idx="1">
                  <c:v>14.0</c:v>
                </c:pt>
                <c:pt idx="2">
                  <c:v>13.0</c:v>
                </c:pt>
                <c:pt idx="3">
                  <c:v>14.0</c:v>
                </c:pt>
              </c:numCache>
            </c:numRef>
          </c:val>
        </c:ser>
        <c:dLbls>
          <c:showLegendKey val="0"/>
          <c:showVal val="0"/>
          <c:showCatName val="0"/>
          <c:showSerName val="0"/>
          <c:showPercent val="0"/>
          <c:showBubbleSize val="0"/>
        </c:dLbls>
        <c:gapWidth val="150"/>
        <c:axId val="2104898520"/>
        <c:axId val="2104873256"/>
      </c:barChart>
      <c:catAx>
        <c:axId val="2104898520"/>
        <c:scaling>
          <c:orientation val="minMax"/>
        </c:scaling>
        <c:delete val="0"/>
        <c:axPos val="b"/>
        <c:title>
          <c:tx>
            <c:rich>
              <a:bodyPr/>
              <a:lstStyle/>
              <a:p>
                <a:pPr>
                  <a:defRPr/>
                </a:pPr>
                <a:r>
                  <a:rPr lang="en-US" dirty="0" smtClean="0"/>
                  <a:t>Survey Questions</a:t>
                </a:r>
                <a:endParaRPr lang="en-US" dirty="0"/>
              </a:p>
            </c:rich>
          </c:tx>
          <c:layout/>
          <c:overlay val="0"/>
        </c:title>
        <c:majorTickMark val="none"/>
        <c:minorTickMark val="none"/>
        <c:tickLblPos val="nextTo"/>
        <c:crossAx val="2104873256"/>
        <c:crosses val="autoZero"/>
        <c:auto val="1"/>
        <c:lblAlgn val="ctr"/>
        <c:lblOffset val="100"/>
        <c:noMultiLvlLbl val="0"/>
      </c:catAx>
      <c:valAx>
        <c:axId val="2104873256"/>
        <c:scaling>
          <c:orientation val="minMax"/>
        </c:scaling>
        <c:delete val="0"/>
        <c:axPos val="l"/>
        <c:majorGridlines/>
        <c:title>
          <c:tx>
            <c:rich>
              <a:bodyPr rot="-5400000" vert="horz"/>
              <a:lstStyle/>
              <a:p>
                <a:pPr>
                  <a:defRPr/>
                </a:pPr>
                <a:r>
                  <a:rPr lang="en-US" dirty="0" smtClean="0"/>
                  <a:t>Frequency</a:t>
                </a:r>
                <a:endParaRPr lang="en-US" dirty="0"/>
              </a:p>
            </c:rich>
          </c:tx>
          <c:layout/>
          <c:overlay val="0"/>
        </c:title>
        <c:numFmt formatCode="General" sourceLinked="1"/>
        <c:majorTickMark val="none"/>
        <c:minorTickMark val="none"/>
        <c:tickLblPos val="nextTo"/>
        <c:crossAx val="2104898520"/>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800" b="1" dirty="0" smtClean="0">
                <a:effectLst/>
              </a:rPr>
              <a:t>How can</a:t>
            </a:r>
            <a:r>
              <a:rPr lang="en-US" sz="1800" b="1" baseline="0" dirty="0" smtClean="0">
                <a:effectLst/>
              </a:rPr>
              <a:t> </a:t>
            </a:r>
            <a:r>
              <a:rPr lang="en-US" sz="1800" b="1" baseline="0" dirty="0" err="1" smtClean="0">
                <a:effectLst/>
              </a:rPr>
              <a:t>preservice</a:t>
            </a:r>
            <a:r>
              <a:rPr lang="en-US" sz="1800" b="1" baseline="0" dirty="0" smtClean="0">
                <a:effectLst/>
              </a:rPr>
              <a:t> and </a:t>
            </a:r>
            <a:r>
              <a:rPr lang="en-US" sz="1800" b="1" baseline="0" dirty="0" err="1" smtClean="0">
                <a:effectLst/>
              </a:rPr>
              <a:t>inservice</a:t>
            </a:r>
            <a:r>
              <a:rPr lang="en-US" sz="1800" b="1" baseline="0" dirty="0" smtClean="0">
                <a:effectLst/>
              </a:rPr>
              <a:t> teachers utilize the GLOBE protocols?</a:t>
            </a:r>
            <a:endParaRPr lang="en-US" dirty="0">
              <a:effectLst/>
            </a:endParaRPr>
          </a:p>
        </c:rich>
      </c:tx>
      <c:layout/>
      <c:overlay val="0"/>
    </c:title>
    <c:autoTitleDeleted val="0"/>
    <c:plotArea>
      <c:layout/>
      <c:barChart>
        <c:barDir val="col"/>
        <c:grouping val="clustered"/>
        <c:varyColors val="0"/>
        <c:ser>
          <c:idx val="0"/>
          <c:order val="0"/>
          <c:tx>
            <c:strRef>
              <c:f>Sheet1!$B$1</c:f>
              <c:strCache>
                <c:ptCount val="1"/>
                <c:pt idx="0">
                  <c:v>Strongly Disagree/Disagree</c:v>
                </c:pt>
              </c:strCache>
            </c:strRef>
          </c:tx>
          <c:invertIfNegative val="0"/>
          <c:cat>
            <c:strRef>
              <c:f>Sheet1!$A$2:$A$5</c:f>
              <c:strCache>
                <c:ptCount val="4"/>
                <c:pt idx="0">
                  <c:v>Q4</c:v>
                </c:pt>
                <c:pt idx="1">
                  <c:v>Q5</c:v>
                </c:pt>
                <c:pt idx="2">
                  <c:v>Q6</c:v>
                </c:pt>
                <c:pt idx="3">
                  <c:v>Q7</c:v>
                </c:pt>
              </c:strCache>
            </c:strRef>
          </c:cat>
          <c:val>
            <c:numRef>
              <c:f>Sheet1!$B$2:$B$5</c:f>
              <c:numCache>
                <c:formatCode>General</c:formatCode>
                <c:ptCount val="4"/>
                <c:pt idx="0">
                  <c:v>0.0</c:v>
                </c:pt>
                <c:pt idx="1">
                  <c:v>0.0</c:v>
                </c:pt>
                <c:pt idx="2">
                  <c:v>0.0</c:v>
                </c:pt>
                <c:pt idx="3">
                  <c:v>0.0</c:v>
                </c:pt>
              </c:numCache>
            </c:numRef>
          </c:val>
        </c:ser>
        <c:ser>
          <c:idx val="1"/>
          <c:order val="1"/>
          <c:tx>
            <c:strRef>
              <c:f>Sheet1!$C$1</c:f>
              <c:strCache>
                <c:ptCount val="1"/>
                <c:pt idx="0">
                  <c:v>Neutral</c:v>
                </c:pt>
              </c:strCache>
            </c:strRef>
          </c:tx>
          <c:invertIfNegative val="0"/>
          <c:cat>
            <c:strRef>
              <c:f>Sheet1!$A$2:$A$5</c:f>
              <c:strCache>
                <c:ptCount val="4"/>
                <c:pt idx="0">
                  <c:v>Q4</c:v>
                </c:pt>
                <c:pt idx="1">
                  <c:v>Q5</c:v>
                </c:pt>
                <c:pt idx="2">
                  <c:v>Q6</c:v>
                </c:pt>
                <c:pt idx="3">
                  <c:v>Q7</c:v>
                </c:pt>
              </c:strCache>
            </c:strRef>
          </c:cat>
          <c:val>
            <c:numRef>
              <c:f>Sheet1!$C$2:$C$5</c:f>
              <c:numCache>
                <c:formatCode>General</c:formatCode>
                <c:ptCount val="4"/>
                <c:pt idx="0">
                  <c:v>0.0</c:v>
                </c:pt>
                <c:pt idx="1">
                  <c:v>0.0</c:v>
                </c:pt>
                <c:pt idx="2">
                  <c:v>1.0</c:v>
                </c:pt>
                <c:pt idx="3">
                  <c:v>0.0</c:v>
                </c:pt>
              </c:numCache>
            </c:numRef>
          </c:val>
        </c:ser>
        <c:ser>
          <c:idx val="2"/>
          <c:order val="2"/>
          <c:tx>
            <c:strRef>
              <c:f>Sheet1!$D$1</c:f>
              <c:strCache>
                <c:ptCount val="1"/>
                <c:pt idx="0">
                  <c:v>Strongly Agree/Agree</c:v>
                </c:pt>
              </c:strCache>
            </c:strRef>
          </c:tx>
          <c:invertIfNegative val="0"/>
          <c:cat>
            <c:strRef>
              <c:f>Sheet1!$A$2:$A$5</c:f>
              <c:strCache>
                <c:ptCount val="4"/>
                <c:pt idx="0">
                  <c:v>Q4</c:v>
                </c:pt>
                <c:pt idx="1">
                  <c:v>Q5</c:v>
                </c:pt>
                <c:pt idx="2">
                  <c:v>Q6</c:v>
                </c:pt>
                <c:pt idx="3">
                  <c:v>Q7</c:v>
                </c:pt>
              </c:strCache>
            </c:strRef>
          </c:cat>
          <c:val>
            <c:numRef>
              <c:f>Sheet1!$D$2:$D$5</c:f>
              <c:numCache>
                <c:formatCode>General</c:formatCode>
                <c:ptCount val="4"/>
                <c:pt idx="0">
                  <c:v>14.0</c:v>
                </c:pt>
                <c:pt idx="1">
                  <c:v>14.0</c:v>
                </c:pt>
                <c:pt idx="2">
                  <c:v>13.0</c:v>
                </c:pt>
                <c:pt idx="3">
                  <c:v>14.0</c:v>
                </c:pt>
              </c:numCache>
            </c:numRef>
          </c:val>
        </c:ser>
        <c:dLbls>
          <c:showLegendKey val="0"/>
          <c:showVal val="0"/>
          <c:showCatName val="0"/>
          <c:showSerName val="0"/>
          <c:showPercent val="0"/>
          <c:showBubbleSize val="0"/>
        </c:dLbls>
        <c:gapWidth val="150"/>
        <c:axId val="2076667176"/>
        <c:axId val="2076938024"/>
      </c:barChart>
      <c:catAx>
        <c:axId val="2076667176"/>
        <c:scaling>
          <c:orientation val="minMax"/>
        </c:scaling>
        <c:delete val="0"/>
        <c:axPos val="b"/>
        <c:title>
          <c:tx>
            <c:rich>
              <a:bodyPr/>
              <a:lstStyle/>
              <a:p>
                <a:pPr>
                  <a:defRPr/>
                </a:pPr>
                <a:r>
                  <a:rPr lang="en-US" dirty="0" smtClean="0"/>
                  <a:t>Survey Questions</a:t>
                </a:r>
                <a:endParaRPr lang="en-US" dirty="0"/>
              </a:p>
            </c:rich>
          </c:tx>
          <c:layout/>
          <c:overlay val="0"/>
        </c:title>
        <c:majorTickMark val="out"/>
        <c:minorTickMark val="none"/>
        <c:tickLblPos val="nextTo"/>
        <c:crossAx val="2076938024"/>
        <c:crosses val="autoZero"/>
        <c:auto val="1"/>
        <c:lblAlgn val="ctr"/>
        <c:lblOffset val="100"/>
        <c:noMultiLvlLbl val="0"/>
      </c:catAx>
      <c:valAx>
        <c:axId val="2076938024"/>
        <c:scaling>
          <c:orientation val="minMax"/>
        </c:scaling>
        <c:delete val="0"/>
        <c:axPos val="l"/>
        <c:majorGridlines/>
        <c:title>
          <c:tx>
            <c:rich>
              <a:bodyPr rot="-5400000" vert="horz"/>
              <a:lstStyle/>
              <a:p>
                <a:pPr>
                  <a:defRPr/>
                </a:pPr>
                <a:r>
                  <a:rPr lang="en-US" dirty="0" smtClean="0"/>
                  <a:t>Frequency</a:t>
                </a:r>
                <a:endParaRPr lang="en-US" dirty="0"/>
              </a:p>
            </c:rich>
          </c:tx>
          <c:layout/>
          <c:overlay val="0"/>
        </c:title>
        <c:numFmt formatCode="General" sourceLinked="1"/>
        <c:majorTickMark val="out"/>
        <c:minorTickMark val="none"/>
        <c:tickLblPos val="nextTo"/>
        <c:crossAx val="207666717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7440B8-03AD-B74E-8509-3E1FB1B9CE90}" type="datetimeFigureOut">
              <a:rPr lang="en-US" smtClean="0"/>
              <a:t>3/30/17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E04284-4CAA-EF44-A9FD-FE0D387B1137}" type="slidenum">
              <a:rPr lang="en-US" smtClean="0"/>
              <a:t>‹#›</a:t>
            </a:fld>
            <a:endParaRPr lang="en-US"/>
          </a:p>
        </p:txBody>
      </p:sp>
    </p:spTree>
    <p:extLst>
      <p:ext uri="{BB962C8B-B14F-4D97-AF65-F5344CB8AC3E}">
        <p14:creationId xmlns:p14="http://schemas.microsoft.com/office/powerpoint/2010/main" val="25934732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E04284-4CAA-EF44-A9FD-FE0D387B1137}" type="slidenum">
              <a:rPr lang="en-US" smtClean="0"/>
              <a:t>9</a:t>
            </a:fld>
            <a:endParaRPr lang="en-US"/>
          </a:p>
        </p:txBody>
      </p:sp>
    </p:spTree>
    <p:extLst>
      <p:ext uri="{BB962C8B-B14F-4D97-AF65-F5344CB8AC3E}">
        <p14:creationId xmlns:p14="http://schemas.microsoft.com/office/powerpoint/2010/main" val="1056908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cloud identification chart for the clouds, a max and min thermometer for the air temperature, and an infrared thermometer for the surface temperature</a:t>
            </a:r>
            <a:endParaRPr lang="en-US" dirty="0"/>
          </a:p>
        </p:txBody>
      </p:sp>
      <p:sp>
        <p:nvSpPr>
          <p:cNvPr id="4" name="Slide Number Placeholder 3"/>
          <p:cNvSpPr>
            <a:spLocks noGrp="1"/>
          </p:cNvSpPr>
          <p:nvPr>
            <p:ph type="sldNum" sz="quarter" idx="10"/>
          </p:nvPr>
        </p:nvSpPr>
        <p:spPr/>
        <p:txBody>
          <a:bodyPr/>
          <a:lstStyle/>
          <a:p>
            <a:fld id="{3BE04284-4CAA-EF44-A9FD-FE0D387B1137}" type="slidenum">
              <a:rPr lang="en-US" smtClean="0"/>
              <a:t>13</a:t>
            </a:fld>
            <a:endParaRPr lang="en-US"/>
          </a:p>
        </p:txBody>
      </p:sp>
    </p:spTree>
    <p:extLst>
      <p:ext uri="{BB962C8B-B14F-4D97-AF65-F5344CB8AC3E}">
        <p14:creationId xmlns:p14="http://schemas.microsoft.com/office/powerpoint/2010/main" val="628499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7E2D252-38F0-604C-8129-6B9B776B1B94}" type="datetimeFigureOut">
              <a:rPr lang="en-US" smtClean="0"/>
              <a:t>3/30/17</a:t>
            </a:fld>
            <a:endParaRPr lang="en-US"/>
          </a:p>
        </p:txBody>
      </p:sp>
      <p:sp>
        <p:nvSpPr>
          <p:cNvPr id="8" name="Slide Number Placeholder 7"/>
          <p:cNvSpPr>
            <a:spLocks noGrp="1"/>
          </p:cNvSpPr>
          <p:nvPr>
            <p:ph type="sldNum" sz="quarter" idx="11"/>
          </p:nvPr>
        </p:nvSpPr>
        <p:spPr/>
        <p:txBody>
          <a:bodyPr/>
          <a:lstStyle/>
          <a:p>
            <a:fld id="{951A9743-6DD3-F14E-BFC9-27AAA3283902}"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E2D252-38F0-604C-8129-6B9B776B1B94}" type="datetimeFigureOut">
              <a:rPr lang="en-US" smtClean="0"/>
              <a:t>3/30/17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A9743-6DD3-F14E-BFC9-27AAA328390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E2D252-38F0-604C-8129-6B9B776B1B94}" type="datetimeFigureOut">
              <a:rPr lang="en-US" smtClean="0"/>
              <a:t>3/30/17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A9743-6DD3-F14E-BFC9-27AAA328390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E7E2D252-38F0-604C-8129-6B9B776B1B94}" type="datetimeFigureOut">
              <a:rPr lang="en-US" smtClean="0"/>
              <a:t>3/30/17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A9743-6DD3-F14E-BFC9-27AAA328390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E2D252-38F0-604C-8129-6B9B776B1B94}" type="datetimeFigureOut">
              <a:rPr lang="en-US" smtClean="0"/>
              <a:t>3/30/17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A9743-6DD3-F14E-BFC9-27AAA3283902}"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E7E2D252-38F0-604C-8129-6B9B776B1B94}" type="datetimeFigureOut">
              <a:rPr lang="en-US" smtClean="0"/>
              <a:t>3/30/17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1A9743-6DD3-F14E-BFC9-27AAA3283902}"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E7E2D252-38F0-604C-8129-6B9B776B1B94}" type="datetimeFigureOut">
              <a:rPr lang="en-US" smtClean="0"/>
              <a:t>3/30/17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1A9743-6DD3-F14E-BFC9-27AAA3283902}"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7E2D252-38F0-604C-8129-6B9B776B1B94}" type="datetimeFigureOut">
              <a:rPr lang="en-US" smtClean="0"/>
              <a:t>3/30/17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1A9743-6DD3-F14E-BFC9-27AAA328390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E2D252-38F0-604C-8129-6B9B776B1B94}" type="datetimeFigureOut">
              <a:rPr lang="en-US" smtClean="0"/>
              <a:t>3/30/17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1A9743-6DD3-F14E-BFC9-27AAA328390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E2D252-38F0-604C-8129-6B9B776B1B94}" type="datetimeFigureOut">
              <a:rPr lang="en-US" smtClean="0"/>
              <a:t>3/30/17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1A9743-6DD3-F14E-BFC9-27AAA328390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E2D252-38F0-604C-8129-6B9B776B1B94}" type="datetimeFigureOut">
              <a:rPr lang="en-US" smtClean="0"/>
              <a:t>3/30/17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1A9743-6DD3-F14E-BFC9-27AAA328390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E7E2D252-38F0-604C-8129-6B9B776B1B94}" type="datetimeFigureOut">
              <a:rPr lang="en-US" smtClean="0"/>
              <a:t>3/30/17</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951A9743-6DD3-F14E-BFC9-27AAA3283902}"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G"/><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G"/><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l"/>
            <a:r>
              <a:rPr lang="en-US" sz="4800" dirty="0"/>
              <a:t>GLOBE Training for </a:t>
            </a:r>
            <a:r>
              <a:rPr lang="en-US" sz="4800" dirty="0" err="1"/>
              <a:t>Preservice</a:t>
            </a:r>
            <a:r>
              <a:rPr lang="en-US" sz="4800" dirty="0"/>
              <a:t> </a:t>
            </a:r>
            <a:r>
              <a:rPr lang="en-US" sz="4800" dirty="0" smtClean="0"/>
              <a:t>and </a:t>
            </a:r>
            <a:r>
              <a:rPr lang="en-US" sz="4800" dirty="0" err="1" smtClean="0"/>
              <a:t>Inservice</a:t>
            </a:r>
            <a:r>
              <a:rPr lang="en-US" sz="4800" dirty="0" smtClean="0"/>
              <a:t> </a:t>
            </a:r>
            <a:r>
              <a:rPr lang="en-US" sz="4800" dirty="0"/>
              <a:t>Teacher </a:t>
            </a:r>
            <a:r>
              <a:rPr lang="en-US" sz="4800" dirty="0" smtClean="0"/>
              <a:t>Education at Elizabeth </a:t>
            </a:r>
            <a:r>
              <a:rPr lang="en-US" sz="4800" dirty="0"/>
              <a:t>City State University</a:t>
            </a:r>
            <a:br>
              <a:rPr lang="en-US" sz="4800" dirty="0"/>
            </a:br>
            <a:endParaRPr lang="en-US" sz="4800" dirty="0"/>
          </a:p>
        </p:txBody>
      </p:sp>
      <p:sp>
        <p:nvSpPr>
          <p:cNvPr id="3" name="Subtitle 2"/>
          <p:cNvSpPr>
            <a:spLocks noGrp="1"/>
          </p:cNvSpPr>
          <p:nvPr>
            <p:ph type="subTitle" idx="1"/>
          </p:nvPr>
        </p:nvSpPr>
        <p:spPr/>
        <p:txBody>
          <a:bodyPr>
            <a:normAutofit fontScale="62500" lnSpcReduction="20000"/>
          </a:bodyPr>
          <a:lstStyle/>
          <a:p>
            <a:pPr algn="l"/>
            <a:r>
              <a:rPr lang="en-US" dirty="0" smtClean="0"/>
              <a:t>2016 – 2017 </a:t>
            </a:r>
            <a:r>
              <a:rPr lang="en-US" dirty="0" err="1" smtClean="0"/>
              <a:t>PiMERS</a:t>
            </a:r>
            <a:r>
              <a:rPr lang="en-US" dirty="0" smtClean="0"/>
              <a:t> Mathematics Team</a:t>
            </a:r>
          </a:p>
          <a:p>
            <a:pPr algn="l"/>
            <a:r>
              <a:rPr lang="en-US" dirty="0" smtClean="0"/>
              <a:t>Principal Investigator: Dr. Linda B. Hayden</a:t>
            </a:r>
          </a:p>
          <a:p>
            <a:pPr algn="l"/>
            <a:r>
              <a:rPr lang="en-US" dirty="0" smtClean="0"/>
              <a:t>Mentor: Dr. Darnell Johnson</a:t>
            </a:r>
          </a:p>
          <a:p>
            <a:pPr algn="l"/>
            <a:r>
              <a:rPr lang="en-US" dirty="0" smtClean="0"/>
              <a:t>Members: Jessica Hathaway, </a:t>
            </a:r>
            <a:r>
              <a:rPr lang="en-US" dirty="0" err="1" smtClean="0"/>
              <a:t>Joselyn</a:t>
            </a:r>
            <a:r>
              <a:rPr lang="en-US" dirty="0" smtClean="0"/>
              <a:t> Hathaway, Dana Chandler, Dana Poole, and Heaven Tate</a:t>
            </a:r>
            <a:endParaRPr lang="en-US" dirty="0"/>
          </a:p>
        </p:txBody>
      </p:sp>
    </p:spTree>
    <p:extLst>
      <p:ext uri="{BB962C8B-B14F-4D97-AF65-F5344CB8AC3E}">
        <p14:creationId xmlns:p14="http://schemas.microsoft.com/office/powerpoint/2010/main" val="1654816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20" y="136064"/>
            <a:ext cx="9082180" cy="1028038"/>
          </a:xfrm>
        </p:spPr>
        <p:txBody>
          <a:bodyPr/>
          <a:lstStyle/>
          <a:p>
            <a:r>
              <a:rPr lang="en-US" sz="4400" dirty="0" smtClean="0"/>
              <a:t>GLOBE Training Part I Curriculum</a:t>
            </a:r>
            <a:endParaRPr lang="en-US" sz="4400" dirty="0"/>
          </a:p>
        </p:txBody>
      </p:sp>
      <p:sp>
        <p:nvSpPr>
          <p:cNvPr id="3" name="Content Placeholder 2"/>
          <p:cNvSpPr>
            <a:spLocks noGrp="1"/>
          </p:cNvSpPr>
          <p:nvPr>
            <p:ph idx="1"/>
          </p:nvPr>
        </p:nvSpPr>
        <p:spPr/>
        <p:txBody>
          <a:bodyPr/>
          <a:lstStyle/>
          <a:p>
            <a:endParaRPr lang="en-US"/>
          </a:p>
        </p:txBody>
      </p:sp>
      <p:pic>
        <p:nvPicPr>
          <p:cNvPr id="6" name="Picture 5" descr="chartoftrainingforappendix.pdf"/>
          <p:cNvPicPr>
            <a:picLocks noChangeAspect="1"/>
          </p:cNvPicPr>
          <p:nvPr/>
        </p:nvPicPr>
        <p:blipFill rotWithShape="1">
          <a:blip r:embed="rId2">
            <a:extLst>
              <a:ext uri="{28A0092B-C50C-407E-A947-70E740481C1C}">
                <a14:useLocalDpi xmlns:a14="http://schemas.microsoft.com/office/drawing/2010/main" val="0"/>
              </a:ext>
            </a:extLst>
          </a:blip>
          <a:srcRect t="2898" r="1029" b="21382"/>
          <a:stretch/>
        </p:blipFill>
        <p:spPr>
          <a:xfrm>
            <a:off x="276482" y="1289779"/>
            <a:ext cx="8604252" cy="5086698"/>
          </a:xfrm>
          <a:prstGeom prst="rect">
            <a:avLst/>
          </a:prstGeom>
        </p:spPr>
      </p:pic>
    </p:spTree>
    <p:extLst>
      <p:ext uri="{BB962C8B-B14F-4D97-AF65-F5344CB8AC3E}">
        <p14:creationId xmlns:p14="http://schemas.microsoft.com/office/powerpoint/2010/main" val="3684474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088"/>
            <a:ext cx="8229600" cy="841407"/>
          </a:xfrm>
        </p:spPr>
        <p:txBody>
          <a:bodyPr/>
          <a:lstStyle/>
          <a:p>
            <a:r>
              <a:rPr lang="en-US" dirty="0" smtClean="0"/>
              <a:t>GLOBE Training Part II</a:t>
            </a:r>
            <a:endParaRPr lang="en-US" dirty="0"/>
          </a:p>
        </p:txBody>
      </p:sp>
      <p:sp>
        <p:nvSpPr>
          <p:cNvPr id="3" name="Content Placeholder 2"/>
          <p:cNvSpPr>
            <a:spLocks noGrp="1"/>
          </p:cNvSpPr>
          <p:nvPr>
            <p:ph sz="half" idx="2"/>
          </p:nvPr>
        </p:nvSpPr>
        <p:spPr/>
        <p:txBody>
          <a:bodyPr/>
          <a:lstStyle/>
          <a:p>
            <a:r>
              <a:rPr lang="en-US" dirty="0"/>
              <a:t>After becoming GLOBE certified, the </a:t>
            </a:r>
            <a:r>
              <a:rPr lang="en-US" dirty="0" err="1"/>
              <a:t>PiMERS</a:t>
            </a:r>
            <a:r>
              <a:rPr lang="en-US" dirty="0"/>
              <a:t> mathematics education team lead the second session with a group of 7 participants</a:t>
            </a:r>
            <a:r>
              <a:rPr lang="en-US" dirty="0" smtClean="0">
                <a:effectLst/>
              </a:rPr>
              <a:t> </a:t>
            </a:r>
          </a:p>
          <a:p>
            <a:r>
              <a:rPr lang="en-US" dirty="0" smtClean="0"/>
              <a:t>This group consisted of </a:t>
            </a:r>
            <a:r>
              <a:rPr lang="en-US" dirty="0" err="1" smtClean="0"/>
              <a:t>preservice</a:t>
            </a:r>
            <a:r>
              <a:rPr lang="en-US" dirty="0" smtClean="0"/>
              <a:t> and ECSU Students</a:t>
            </a:r>
            <a:endParaRPr lang="en-US" dirty="0"/>
          </a:p>
        </p:txBody>
      </p:sp>
      <p:sp>
        <p:nvSpPr>
          <p:cNvPr id="4" name="Content Placeholder 3"/>
          <p:cNvSpPr>
            <a:spLocks noGrp="1"/>
          </p:cNvSpPr>
          <p:nvPr>
            <p:ph sz="quarter" idx="13"/>
          </p:nvPr>
        </p:nvSpPr>
        <p:spPr>
          <a:xfrm>
            <a:off x="365760" y="1600200"/>
            <a:ext cx="3867923" cy="4525964"/>
          </a:xfrm>
        </p:spPr>
        <p:txBody>
          <a:bodyPr/>
          <a:lstStyle/>
          <a:p>
            <a:r>
              <a:rPr lang="en-US" dirty="0"/>
              <a:t>A GLOBE certified </a:t>
            </a:r>
            <a:r>
              <a:rPr lang="en-US" dirty="0" err="1"/>
              <a:t>PiMERS</a:t>
            </a:r>
            <a:r>
              <a:rPr lang="en-US" dirty="0"/>
              <a:t> Mathematics Education Team hosted a second session</a:t>
            </a:r>
          </a:p>
          <a:p>
            <a:pPr marL="0" indent="0">
              <a:buNone/>
            </a:pPr>
            <a:endParaRPr lang="en-US" dirty="0"/>
          </a:p>
          <a:p>
            <a:r>
              <a:rPr lang="en-US" dirty="0"/>
              <a:t>A total of 6 student and 1 professor participated in this workshop </a:t>
            </a:r>
          </a:p>
        </p:txBody>
      </p:sp>
      <p:pic>
        <p:nvPicPr>
          <p:cNvPr id="7" name="Picture 6" descr="Copy of studenttraining8.JPG"/>
          <p:cNvPicPr>
            <a:picLocks noChangeAspect="1"/>
          </p:cNvPicPr>
          <p:nvPr/>
        </p:nvPicPr>
        <p:blipFill rotWithShape="1">
          <a:blip r:embed="rId2">
            <a:extLst>
              <a:ext uri="{28A0092B-C50C-407E-A947-70E740481C1C}">
                <a14:useLocalDpi xmlns:a14="http://schemas.microsoft.com/office/drawing/2010/main" val="0"/>
              </a:ext>
            </a:extLst>
          </a:blip>
          <a:srcRect l="11803" t="314" r="19618" b="-1"/>
          <a:stretch/>
        </p:blipFill>
        <p:spPr>
          <a:xfrm>
            <a:off x="4495800" y="1383370"/>
            <a:ext cx="4476357" cy="48799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1005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32601"/>
            <a:ext cx="9144000" cy="1040826"/>
          </a:xfrm>
        </p:spPr>
        <p:txBody>
          <a:bodyPr>
            <a:normAutofit/>
          </a:bodyPr>
          <a:lstStyle/>
          <a:p>
            <a:r>
              <a:rPr lang="en-US" sz="4000" dirty="0" smtClean="0"/>
              <a:t>Topics that are associated with GLOBE</a:t>
            </a:r>
            <a:endParaRPr lang="en-US" sz="4000" dirty="0"/>
          </a:p>
        </p:txBody>
      </p:sp>
      <p:sp>
        <p:nvSpPr>
          <p:cNvPr id="6" name="Content Placeholder 5"/>
          <p:cNvSpPr>
            <a:spLocks noGrp="1"/>
          </p:cNvSpPr>
          <p:nvPr>
            <p:ph sz="half" idx="2"/>
          </p:nvPr>
        </p:nvSpPr>
        <p:spPr/>
        <p:txBody>
          <a:bodyPr>
            <a:normAutofit/>
          </a:bodyPr>
          <a:lstStyle/>
          <a:p>
            <a:r>
              <a:rPr lang="en-US" dirty="0" smtClean="0"/>
              <a:t>Atmosphere</a:t>
            </a:r>
          </a:p>
          <a:p>
            <a:pPr lvl="1"/>
            <a:r>
              <a:rPr lang="en-US" dirty="0" smtClean="0"/>
              <a:t>Air temperature</a:t>
            </a:r>
          </a:p>
          <a:p>
            <a:pPr lvl="1"/>
            <a:r>
              <a:rPr lang="en-US" dirty="0" smtClean="0"/>
              <a:t>Surface temperature</a:t>
            </a:r>
            <a:endParaRPr lang="en-US" dirty="0"/>
          </a:p>
          <a:p>
            <a:pPr marL="514350" indent="-457200"/>
            <a:r>
              <a:rPr lang="en-US" dirty="0" smtClean="0"/>
              <a:t>Clouds</a:t>
            </a:r>
          </a:p>
          <a:p>
            <a:pPr marL="914400" lvl="1" indent="-457200"/>
            <a:r>
              <a:rPr lang="en-US" dirty="0" smtClean="0"/>
              <a:t>Types of clouds (i.e. high level, mid level)</a:t>
            </a:r>
          </a:p>
          <a:p>
            <a:pPr marL="1314450" lvl="2" indent="-457200"/>
            <a:r>
              <a:rPr lang="en-US" dirty="0" smtClean="0"/>
              <a:t>Fog</a:t>
            </a:r>
          </a:p>
          <a:p>
            <a:pPr marL="1314450" lvl="2" indent="-457200"/>
            <a:r>
              <a:rPr lang="en-US" dirty="0" smtClean="0"/>
              <a:t>Nimbostratus</a:t>
            </a:r>
          </a:p>
          <a:p>
            <a:pPr marL="1314450" lvl="2" indent="-457200"/>
            <a:r>
              <a:rPr lang="en-US" dirty="0" smtClean="0"/>
              <a:t>Cumulonimbus</a:t>
            </a:r>
          </a:p>
          <a:p>
            <a:pPr marL="1314450" lvl="2" indent="-457200"/>
            <a:r>
              <a:rPr lang="en-US" dirty="0" smtClean="0"/>
              <a:t>Stratus</a:t>
            </a:r>
          </a:p>
          <a:p>
            <a:pPr marL="1314450" lvl="2" indent="-457200"/>
            <a:r>
              <a:rPr lang="en-US" dirty="0" smtClean="0"/>
              <a:t>Cumulus</a:t>
            </a:r>
          </a:p>
          <a:p>
            <a:pPr marL="1314450" lvl="2" indent="-457200"/>
            <a:r>
              <a:rPr lang="en-US" dirty="0" smtClean="0"/>
              <a:t>Stratocumulus</a:t>
            </a:r>
            <a:endParaRPr lang="en-US" dirty="0"/>
          </a:p>
        </p:txBody>
      </p:sp>
      <p:pic>
        <p:nvPicPr>
          <p:cNvPr id="8" name="Content Placeholder 7" descr="Copy of studenttraining32.JPG"/>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16512" r="16512"/>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57537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56"/>
            <a:ext cx="9435066" cy="1148984"/>
          </a:xfrm>
        </p:spPr>
        <p:txBody>
          <a:bodyPr>
            <a:noAutofit/>
          </a:bodyPr>
          <a:lstStyle/>
          <a:p>
            <a:r>
              <a:rPr lang="en-US" sz="4400" dirty="0" smtClean="0"/>
              <a:t>Instruments Used for Each Protocol</a:t>
            </a:r>
            <a:endParaRPr lang="en-US" sz="4400" dirty="0"/>
          </a:p>
        </p:txBody>
      </p:sp>
      <p:pic>
        <p:nvPicPr>
          <p:cNvPr id="5" name="Picture 4" descr="studenttrainin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4188" y="2225282"/>
            <a:ext cx="5000643" cy="3750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Cloud_I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3058" y="1600201"/>
            <a:ext cx="3863742" cy="5000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78079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8896"/>
            <a:ext cx="8229600" cy="709444"/>
          </a:xfrm>
        </p:spPr>
        <p:txBody>
          <a:bodyPr/>
          <a:lstStyle/>
          <a:p>
            <a:r>
              <a:rPr lang="en-US" dirty="0" smtClean="0"/>
              <a:t>Air Temperature</a:t>
            </a:r>
            <a:endParaRPr lang="en-US" dirty="0"/>
          </a:p>
        </p:txBody>
      </p:sp>
      <p:pic>
        <p:nvPicPr>
          <p:cNvPr id="5" name="Content Placeholder 4" descr="Copy of DSCN0017.JPG"/>
          <p:cNvPicPr>
            <a:picLocks noGrp="1" noChangeAspect="1"/>
          </p:cNvPicPr>
          <p:nvPr>
            <p:ph sz="quarter" idx="13"/>
          </p:nvPr>
        </p:nvPicPr>
        <p:blipFill>
          <a:blip r:embed="rId2">
            <a:extLst>
              <a:ext uri="{28A0092B-C50C-407E-A947-70E740481C1C}">
                <a14:useLocalDpi xmlns:a14="http://schemas.microsoft.com/office/drawing/2010/main" val="0"/>
              </a:ext>
            </a:extLst>
          </a:blip>
          <a:srcRect l="16512" r="16512"/>
          <a:stretch>
            <a:fillRect/>
          </a:stretch>
        </p:blipFill>
        <p:spPr>
          <a:xfrm>
            <a:off x="4645152" y="1600200"/>
            <a:ext cx="4041648" cy="4526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04.png" descr="Screen Shot 2017-03-28 at 11.54.55 PM.png"/>
          <p:cNvPicPr/>
          <p:nvPr/>
        </p:nvPicPr>
        <p:blipFill>
          <a:blip r:embed="rId3"/>
          <a:srcRect/>
          <a:stretch>
            <a:fillRect/>
          </a:stretch>
        </p:blipFill>
        <p:spPr>
          <a:xfrm>
            <a:off x="457200" y="1533831"/>
            <a:ext cx="3545476" cy="45926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2901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5475"/>
            <a:ext cx="8229600" cy="775425"/>
          </a:xfrm>
        </p:spPr>
        <p:txBody>
          <a:bodyPr/>
          <a:lstStyle/>
          <a:p>
            <a:r>
              <a:rPr lang="en-US" dirty="0" smtClean="0"/>
              <a:t>Surface Temperature</a:t>
            </a:r>
            <a:endParaRPr lang="en-US" dirty="0"/>
          </a:p>
        </p:txBody>
      </p:sp>
      <p:pic>
        <p:nvPicPr>
          <p:cNvPr id="4" name="Content Placeholder 3" descr="DSCN0010.JPG"/>
          <p:cNvPicPr>
            <a:picLocks noGrp="1" noChangeAspect="1"/>
          </p:cNvPicPr>
          <p:nvPr>
            <p:ph sz="half" idx="2"/>
          </p:nvPr>
        </p:nvPicPr>
        <p:blipFill>
          <a:blip r:embed="rId2">
            <a:extLst>
              <a:ext uri="{28A0092B-C50C-407E-A947-70E740481C1C}">
                <a14:useLocalDpi xmlns:a14="http://schemas.microsoft.com/office/drawing/2010/main" val="0"/>
              </a:ext>
            </a:extLst>
          </a:blip>
          <a:srcRect l="16538" r="16538"/>
          <a:stretch>
            <a:fillRect/>
          </a:stretch>
        </p:blipFill>
        <p:spPr>
          <a:xfrm>
            <a:off x="4449345" y="1198183"/>
            <a:ext cx="4580355" cy="5133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05.png" descr="Screen Shot 2017-03-28 at 11.55.08 PM.png"/>
          <p:cNvPicPr/>
          <p:nvPr/>
        </p:nvPicPr>
        <p:blipFill>
          <a:blip r:embed="rId3"/>
          <a:srcRect/>
          <a:stretch>
            <a:fillRect/>
          </a:stretch>
        </p:blipFill>
        <p:spPr>
          <a:xfrm>
            <a:off x="238902" y="1198183"/>
            <a:ext cx="4006284" cy="51738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72908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380"/>
            <a:ext cx="8229600" cy="907389"/>
          </a:xfrm>
        </p:spPr>
        <p:txBody>
          <a:bodyPr/>
          <a:lstStyle/>
          <a:p>
            <a:r>
              <a:rPr lang="en-US" dirty="0" smtClean="0"/>
              <a:t>Clouds</a:t>
            </a:r>
            <a:endParaRPr lang="en-US" dirty="0"/>
          </a:p>
        </p:txBody>
      </p:sp>
      <p:pic>
        <p:nvPicPr>
          <p:cNvPr id="5" name="image03.png" descr="Screen Shot 2017-03-28 at 11.55.21 PM.png"/>
          <p:cNvPicPr/>
          <p:nvPr/>
        </p:nvPicPr>
        <p:blipFill>
          <a:blip r:embed="rId2"/>
          <a:srcRect/>
          <a:stretch>
            <a:fillRect/>
          </a:stretch>
        </p:blipFill>
        <p:spPr>
          <a:xfrm>
            <a:off x="457200" y="1219653"/>
            <a:ext cx="3941190" cy="5116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Cloud_I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230" y="1219653"/>
            <a:ext cx="3953652" cy="5116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02077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9408"/>
            <a:ext cx="8229600" cy="791921"/>
          </a:xfrm>
        </p:spPr>
        <p:txBody>
          <a:bodyPr/>
          <a:lstStyle/>
          <a:p>
            <a:r>
              <a:rPr lang="en-US" dirty="0" smtClean="0"/>
              <a:t>GLOBE Survey</a:t>
            </a:r>
            <a:endParaRPr lang="en-US" dirty="0"/>
          </a:p>
        </p:txBody>
      </p:sp>
      <p:sp>
        <p:nvSpPr>
          <p:cNvPr id="3" name="Content Placeholder 2"/>
          <p:cNvSpPr>
            <a:spLocks noGrp="1"/>
          </p:cNvSpPr>
          <p:nvPr>
            <p:ph idx="1"/>
          </p:nvPr>
        </p:nvSpPr>
        <p:spPr/>
        <p:txBody>
          <a:bodyPr>
            <a:normAutofit/>
          </a:bodyPr>
          <a:lstStyle/>
          <a:p>
            <a:r>
              <a:rPr lang="en-US" dirty="0"/>
              <a:t>The survey was completed by both groups of participants in the February and March workshops.  </a:t>
            </a:r>
          </a:p>
          <a:p>
            <a:pPr marL="0" indent="0">
              <a:buNone/>
            </a:pPr>
            <a:endParaRPr lang="en-US" dirty="0"/>
          </a:p>
          <a:p>
            <a:r>
              <a:rPr lang="en-US" dirty="0"/>
              <a:t>The survey consisted of a series of 12 questions and was used to gauge what participants experienced from the workshop sessions. </a:t>
            </a:r>
          </a:p>
          <a:p>
            <a:pPr marL="0" indent="0">
              <a:buNone/>
            </a:pPr>
            <a:endParaRPr lang="en-US" dirty="0"/>
          </a:p>
          <a:p>
            <a:r>
              <a:rPr lang="en-US" dirty="0"/>
              <a:t>Responses were monitored using a 5 point </a:t>
            </a:r>
            <a:r>
              <a:rPr lang="en-US" dirty="0" err="1"/>
              <a:t>likert</a:t>
            </a:r>
            <a:r>
              <a:rPr lang="en-US" dirty="0"/>
              <a:t> scale from strongly disagree to strongly agree. </a:t>
            </a:r>
          </a:p>
        </p:txBody>
      </p:sp>
    </p:spTree>
    <p:extLst>
      <p:ext uri="{BB962C8B-B14F-4D97-AF65-F5344CB8AC3E}">
        <p14:creationId xmlns:p14="http://schemas.microsoft.com/office/powerpoint/2010/main" val="1539213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979"/>
            <a:ext cx="8229600" cy="815324"/>
          </a:xfrm>
        </p:spPr>
        <p:txBody>
          <a:bodyPr/>
          <a:lstStyle/>
          <a:p>
            <a:r>
              <a:rPr lang="en-US" dirty="0" smtClean="0"/>
              <a:t>GLOBE Survey cont.</a:t>
            </a:r>
            <a:endParaRPr lang="en-US" dirty="0"/>
          </a:p>
        </p:txBody>
      </p:sp>
      <p:pic>
        <p:nvPicPr>
          <p:cNvPr id="6" name="Picture 5" descr="2017 CEU Globe Workshop Survey 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5639" y="829663"/>
            <a:ext cx="4784912" cy="6192238"/>
          </a:xfrm>
          <a:prstGeom prst="rect">
            <a:avLst/>
          </a:prstGeom>
        </p:spPr>
      </p:pic>
    </p:spTree>
    <p:extLst>
      <p:ext uri="{BB962C8B-B14F-4D97-AF65-F5344CB8AC3E}">
        <p14:creationId xmlns:p14="http://schemas.microsoft.com/office/powerpoint/2010/main" val="3051005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006362"/>
          </a:xfrm>
        </p:spPr>
        <p:txBody>
          <a:bodyPr>
            <a:normAutofit/>
          </a:bodyPr>
          <a:lstStyle/>
          <a:p>
            <a:r>
              <a:rPr lang="en-US" dirty="0" smtClean="0"/>
              <a:t>Table I</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975550845"/>
              </p:ext>
            </p:extLst>
          </p:nvPr>
        </p:nvGraphicFramePr>
        <p:xfrm>
          <a:off x="237104" y="1146505"/>
          <a:ext cx="8570826" cy="5115521"/>
        </p:xfrm>
        <a:graphic>
          <a:graphicData uri="http://schemas.openxmlformats.org/drawingml/2006/table">
            <a:tbl>
              <a:tblPr firstRow="1" bandRow="1">
                <a:tableStyleId>{5C22544A-7EE6-4342-B048-85BDC9FD1C3A}</a:tableStyleId>
              </a:tblPr>
              <a:tblGrid>
                <a:gridCol w="2668955"/>
                <a:gridCol w="2683343"/>
                <a:gridCol w="1348302"/>
                <a:gridCol w="1870226"/>
              </a:tblGrid>
              <a:tr h="527204">
                <a:tc>
                  <a:txBody>
                    <a:bodyPr/>
                    <a:lstStyle/>
                    <a:p>
                      <a:pPr algn="l"/>
                      <a:r>
                        <a:rPr lang="en-US" dirty="0" smtClean="0"/>
                        <a:t>Survey Question</a:t>
                      </a:r>
                      <a:endParaRPr lang="en-US" dirty="0"/>
                    </a:p>
                  </a:txBody>
                  <a:tcPr marL="74802" marR="74802" anchor="ctr"/>
                </a:tc>
                <a:tc gridSpan="3">
                  <a:txBody>
                    <a:bodyPr/>
                    <a:lstStyle/>
                    <a:p>
                      <a:pPr algn="l"/>
                      <a:r>
                        <a:rPr lang="en-US" dirty="0" smtClean="0"/>
                        <a:t>In what role</a:t>
                      </a:r>
                      <a:r>
                        <a:rPr lang="en-US" baseline="0" dirty="0" smtClean="0"/>
                        <a:t> does GLOBE enhance critical thinking?</a:t>
                      </a:r>
                      <a:endParaRPr lang="en-US" dirty="0"/>
                    </a:p>
                  </a:txBody>
                  <a:tcPr marL="74802" marR="74802" anchor="ctr"/>
                </a:tc>
                <a:tc hMerge="1">
                  <a:txBody>
                    <a:bodyPr/>
                    <a:lstStyle/>
                    <a:p>
                      <a:endParaRPr lang="en-US" dirty="0"/>
                    </a:p>
                  </a:txBody>
                  <a:tcPr/>
                </a:tc>
                <a:tc hMerge="1">
                  <a:txBody>
                    <a:bodyPr/>
                    <a:lstStyle/>
                    <a:p>
                      <a:endParaRPr lang="en-US" dirty="0"/>
                    </a:p>
                  </a:txBody>
                  <a:tcPr/>
                </a:tc>
              </a:tr>
              <a:tr h="614762">
                <a:tc>
                  <a:txBody>
                    <a:bodyPr/>
                    <a:lstStyle/>
                    <a:p>
                      <a:pPr algn="l"/>
                      <a:endParaRPr lang="en-US" dirty="0"/>
                    </a:p>
                  </a:txBody>
                  <a:tcPr marL="74802" marR="74802" anchor="ctr"/>
                </a:tc>
                <a:tc>
                  <a:txBody>
                    <a:bodyPr/>
                    <a:lstStyle/>
                    <a:p>
                      <a:pPr algn="l"/>
                      <a:r>
                        <a:rPr lang="en-US" dirty="0" smtClean="0"/>
                        <a:t>Strongly Disagree/Disagree</a:t>
                      </a:r>
                      <a:endParaRPr lang="en-US" dirty="0"/>
                    </a:p>
                  </a:txBody>
                  <a:tcPr marL="74802" marR="74802" anchor="ctr"/>
                </a:tc>
                <a:tc>
                  <a:txBody>
                    <a:bodyPr/>
                    <a:lstStyle/>
                    <a:p>
                      <a:pPr algn="l"/>
                      <a:r>
                        <a:rPr lang="en-US" dirty="0" smtClean="0"/>
                        <a:t>Neutral</a:t>
                      </a:r>
                      <a:endParaRPr lang="en-US" dirty="0"/>
                    </a:p>
                  </a:txBody>
                  <a:tcPr marL="74802" marR="74802" anchor="ctr"/>
                </a:tc>
                <a:tc>
                  <a:txBody>
                    <a:bodyPr/>
                    <a:lstStyle/>
                    <a:p>
                      <a:pPr algn="l"/>
                      <a:r>
                        <a:rPr lang="en-US" dirty="0" smtClean="0"/>
                        <a:t>Strongly</a:t>
                      </a:r>
                      <a:r>
                        <a:rPr lang="en-US" baseline="0" dirty="0" smtClean="0"/>
                        <a:t> Agree/Agree</a:t>
                      </a:r>
                      <a:endParaRPr lang="en-US" dirty="0"/>
                    </a:p>
                  </a:txBody>
                  <a:tcPr marL="74802" marR="74802" anchor="ctr"/>
                </a:tc>
              </a:tr>
              <a:tr h="1205038">
                <a:tc>
                  <a:txBody>
                    <a:bodyPr/>
                    <a:lstStyle/>
                    <a:p>
                      <a:r>
                        <a:rPr lang="en-US" sz="1800" kern="1200" dirty="0" smtClean="0">
                          <a:solidFill>
                            <a:schemeClr val="dk1"/>
                          </a:solidFill>
                          <a:effectLst/>
                          <a:latin typeface="+mn-lt"/>
                          <a:ea typeface="+mn-ea"/>
                          <a:cs typeface="+mn-cs"/>
                        </a:rPr>
                        <a:t>The learning objectives of the workshop/presentation were clear.</a:t>
                      </a:r>
                      <a:r>
                        <a:rPr lang="en-US" dirty="0" smtClean="0">
                          <a:effectLst/>
                        </a:rPr>
                        <a:t> </a:t>
                      </a:r>
                      <a:endParaRPr lang="en-US" dirty="0"/>
                    </a:p>
                  </a:txBody>
                  <a:tcPr marL="74802" marR="74802" anchor="ctr"/>
                </a:tc>
                <a:tc>
                  <a:txBody>
                    <a:bodyPr/>
                    <a:lstStyle/>
                    <a:p>
                      <a:pPr algn="ctr"/>
                      <a:r>
                        <a:rPr lang="en-US" dirty="0" smtClean="0"/>
                        <a:t>0</a:t>
                      </a:r>
                      <a:endParaRPr lang="en-US" dirty="0"/>
                    </a:p>
                  </a:txBody>
                  <a:tcPr marL="74802" marR="74802"/>
                </a:tc>
                <a:tc>
                  <a:txBody>
                    <a:bodyPr/>
                    <a:lstStyle/>
                    <a:p>
                      <a:pPr algn="ctr"/>
                      <a:r>
                        <a:rPr lang="en-US" dirty="0" smtClean="0"/>
                        <a:t>0</a:t>
                      </a:r>
                      <a:endParaRPr lang="en-US" dirty="0"/>
                    </a:p>
                  </a:txBody>
                  <a:tcPr marL="74802" marR="74802"/>
                </a:tc>
                <a:tc>
                  <a:txBody>
                    <a:bodyPr/>
                    <a:lstStyle/>
                    <a:p>
                      <a:pPr algn="ctr"/>
                      <a:r>
                        <a:rPr lang="en-US" dirty="0" smtClean="0"/>
                        <a:t>14</a:t>
                      </a:r>
                      <a:endParaRPr lang="en-US" dirty="0"/>
                    </a:p>
                  </a:txBody>
                  <a:tcPr marL="74802" marR="74802"/>
                </a:tc>
              </a:tr>
              <a:tr h="878231">
                <a:tc>
                  <a:txBody>
                    <a:bodyPr/>
                    <a:lstStyle/>
                    <a:p>
                      <a:r>
                        <a:rPr lang="en-US" dirty="0" smtClean="0"/>
                        <a:t>The content of the presentation was relevant.</a:t>
                      </a:r>
                      <a:endParaRPr lang="en-US" dirty="0"/>
                    </a:p>
                  </a:txBody>
                  <a:tcPr marL="74802" marR="74802" anchor="ctr"/>
                </a:tc>
                <a:tc>
                  <a:txBody>
                    <a:bodyPr/>
                    <a:lstStyle/>
                    <a:p>
                      <a:pPr algn="ctr"/>
                      <a:r>
                        <a:rPr lang="en-US" dirty="0" smtClean="0"/>
                        <a:t>0</a:t>
                      </a:r>
                      <a:endParaRPr lang="en-US" dirty="0"/>
                    </a:p>
                  </a:txBody>
                  <a:tcPr marL="74802" marR="74802"/>
                </a:tc>
                <a:tc>
                  <a:txBody>
                    <a:bodyPr/>
                    <a:lstStyle/>
                    <a:p>
                      <a:pPr algn="ctr"/>
                      <a:r>
                        <a:rPr lang="en-US" dirty="0" smtClean="0"/>
                        <a:t>0</a:t>
                      </a:r>
                      <a:endParaRPr lang="en-US" dirty="0"/>
                    </a:p>
                  </a:txBody>
                  <a:tcPr marL="74802" marR="74802"/>
                </a:tc>
                <a:tc>
                  <a:txBody>
                    <a:bodyPr/>
                    <a:lstStyle/>
                    <a:p>
                      <a:pPr algn="ctr"/>
                      <a:r>
                        <a:rPr lang="en-US" dirty="0" smtClean="0"/>
                        <a:t>14</a:t>
                      </a:r>
                      <a:endParaRPr lang="en-US" dirty="0"/>
                    </a:p>
                  </a:txBody>
                  <a:tcPr marL="74802" marR="74802"/>
                </a:tc>
              </a:tr>
              <a:tr h="901503">
                <a:tc>
                  <a:txBody>
                    <a:bodyPr/>
                    <a:lstStyle/>
                    <a:p>
                      <a:r>
                        <a:rPr lang="en-US" dirty="0" smtClean="0"/>
                        <a:t>The presentation setting was conductive to learning.</a:t>
                      </a:r>
                      <a:endParaRPr lang="en-US" dirty="0"/>
                    </a:p>
                  </a:txBody>
                  <a:tcPr marL="74802" marR="74802" anchor="ctr"/>
                </a:tc>
                <a:tc>
                  <a:txBody>
                    <a:bodyPr/>
                    <a:lstStyle/>
                    <a:p>
                      <a:pPr algn="ctr"/>
                      <a:r>
                        <a:rPr lang="en-US" dirty="0" smtClean="0"/>
                        <a:t>0</a:t>
                      </a:r>
                      <a:endParaRPr lang="en-US" dirty="0"/>
                    </a:p>
                  </a:txBody>
                  <a:tcPr marL="74802" marR="74802"/>
                </a:tc>
                <a:tc>
                  <a:txBody>
                    <a:bodyPr/>
                    <a:lstStyle/>
                    <a:p>
                      <a:pPr algn="ctr"/>
                      <a:r>
                        <a:rPr lang="en-US" dirty="0" smtClean="0"/>
                        <a:t>0</a:t>
                      </a:r>
                      <a:endParaRPr lang="en-US" dirty="0"/>
                    </a:p>
                  </a:txBody>
                  <a:tcPr marL="74802" marR="74802"/>
                </a:tc>
                <a:tc>
                  <a:txBody>
                    <a:bodyPr/>
                    <a:lstStyle/>
                    <a:p>
                      <a:pPr algn="ctr"/>
                      <a:r>
                        <a:rPr lang="en-US" dirty="0" smtClean="0"/>
                        <a:t>14</a:t>
                      </a:r>
                      <a:endParaRPr lang="en-US" dirty="0"/>
                    </a:p>
                  </a:txBody>
                  <a:tcPr marL="74802" marR="74802"/>
                </a:tc>
              </a:tr>
              <a:tr h="878231">
                <a:tc>
                  <a:txBody>
                    <a:bodyPr/>
                    <a:lstStyle/>
                    <a:p>
                      <a:r>
                        <a:rPr lang="en-US" dirty="0" smtClean="0"/>
                        <a:t>The presentation</a:t>
                      </a:r>
                      <a:r>
                        <a:rPr lang="en-US" baseline="0" dirty="0" smtClean="0"/>
                        <a:t> facility was clean and comfortable.</a:t>
                      </a:r>
                      <a:endParaRPr lang="en-US" dirty="0"/>
                    </a:p>
                  </a:txBody>
                  <a:tcPr marL="74802" marR="74802" anchor="ctr"/>
                </a:tc>
                <a:tc>
                  <a:txBody>
                    <a:bodyPr/>
                    <a:lstStyle/>
                    <a:p>
                      <a:pPr algn="ctr"/>
                      <a:r>
                        <a:rPr lang="en-US" dirty="0" smtClean="0"/>
                        <a:t>0</a:t>
                      </a:r>
                      <a:endParaRPr lang="en-US" dirty="0"/>
                    </a:p>
                  </a:txBody>
                  <a:tcPr marL="74802" marR="74802"/>
                </a:tc>
                <a:tc>
                  <a:txBody>
                    <a:bodyPr/>
                    <a:lstStyle/>
                    <a:p>
                      <a:pPr algn="ctr"/>
                      <a:r>
                        <a:rPr lang="en-US" dirty="0" smtClean="0"/>
                        <a:t>1</a:t>
                      </a:r>
                      <a:endParaRPr lang="en-US" dirty="0"/>
                    </a:p>
                  </a:txBody>
                  <a:tcPr marL="74802" marR="74802"/>
                </a:tc>
                <a:tc>
                  <a:txBody>
                    <a:bodyPr/>
                    <a:lstStyle/>
                    <a:p>
                      <a:pPr algn="ctr"/>
                      <a:r>
                        <a:rPr lang="en-US" dirty="0" smtClean="0"/>
                        <a:t>13</a:t>
                      </a:r>
                      <a:endParaRPr lang="en-US" dirty="0"/>
                    </a:p>
                  </a:txBody>
                  <a:tcPr marL="74802" marR="74802"/>
                </a:tc>
              </a:tr>
            </a:tbl>
          </a:graphicData>
        </a:graphic>
      </p:graphicFrame>
    </p:spTree>
    <p:extLst>
      <p:ext uri="{BB962C8B-B14F-4D97-AF65-F5344CB8AC3E}">
        <p14:creationId xmlns:p14="http://schemas.microsoft.com/office/powerpoint/2010/main" val="4139795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Abstract</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b="1" dirty="0"/>
              <a:t>Global Learning and Observations to Benefit the Environment (GLOBE) is a K-12 environmental education program supported by National Aeronautics Space Administration (NASA), National Oceanic and Atmospheric Administration (NOAA), and National Science Foundation (NSF). GLOBE is a powerful teaching tool that enables students to use hands-on, inquiry-based methods to gather and interpret scientific data. </a:t>
            </a:r>
            <a:r>
              <a:rPr lang="en-US" b="1" i="1" dirty="0"/>
              <a:t>Pathways in Mathematics Education and Remote Sensing (</a:t>
            </a:r>
            <a:r>
              <a:rPr lang="en-US" b="1" i="1" dirty="0" err="1"/>
              <a:t>PiMERS</a:t>
            </a:r>
            <a:r>
              <a:rPr lang="en-US" b="1" i="1" dirty="0"/>
              <a:t>)</a:t>
            </a:r>
            <a:r>
              <a:rPr lang="en-US" b="1" dirty="0"/>
              <a:t> represents a joint effort between Elizabeth City State University (ECSU) and NASA Langley Research Center (</a:t>
            </a:r>
            <a:r>
              <a:rPr lang="en-US" b="1" dirty="0" err="1"/>
              <a:t>LaRC</a:t>
            </a:r>
            <a:r>
              <a:rPr lang="en-US" b="1" dirty="0"/>
              <a:t>) which held a hybrid regional teacher </a:t>
            </a:r>
            <a:r>
              <a:rPr lang="en-US" b="1" dirty="0" err="1"/>
              <a:t>inservice</a:t>
            </a:r>
            <a:r>
              <a:rPr lang="en-US" b="1" dirty="0"/>
              <a:t> and student </a:t>
            </a:r>
            <a:r>
              <a:rPr lang="en-US" b="1" dirty="0" err="1"/>
              <a:t>preservice</a:t>
            </a:r>
            <a:r>
              <a:rPr lang="en-US" b="1" dirty="0"/>
              <a:t> workshop on GLOBE Protocols at on the campus of ECSU located in Elizabeth City, North Carolina in the northeastern region of the state. </a:t>
            </a:r>
            <a:endParaRPr lang="en-US" dirty="0"/>
          </a:p>
        </p:txBody>
      </p:sp>
    </p:spTree>
    <p:extLst>
      <p:ext uri="{BB962C8B-B14F-4D97-AF65-F5344CB8AC3E}">
        <p14:creationId xmlns:p14="http://schemas.microsoft.com/office/powerpoint/2010/main" val="3614270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Chart I</a:t>
            </a:r>
            <a:endParaRPr lang="en-US" dirty="0"/>
          </a:p>
        </p:txBody>
      </p:sp>
      <p:graphicFrame>
        <p:nvGraphicFramePr>
          <p:cNvPr id="4" name="Content Placeholder 2"/>
          <p:cNvGraphicFramePr>
            <a:graphicFrameLocks noGrp="1"/>
          </p:cNvGraphicFramePr>
          <p:nvPr>
            <p:ph idx="1"/>
            <p:extLst>
              <p:ext uri="{D42A27DB-BD31-4B8C-83A1-F6EECF244321}">
                <p14:modId xmlns:p14="http://schemas.microsoft.com/office/powerpoint/2010/main" val="406206789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22515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30938"/>
            <a:ext cx="8229600" cy="775289"/>
          </a:xfrm>
        </p:spPr>
        <p:txBody>
          <a:bodyPr/>
          <a:lstStyle/>
          <a:p>
            <a:r>
              <a:rPr lang="en-US" dirty="0" smtClean="0"/>
              <a:t>Table II</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184585139"/>
              </p:ext>
            </p:extLst>
          </p:nvPr>
        </p:nvGraphicFramePr>
        <p:xfrm>
          <a:off x="204115" y="1088702"/>
          <a:ext cx="8482685" cy="5177137"/>
        </p:xfrm>
        <a:graphic>
          <a:graphicData uri="http://schemas.openxmlformats.org/drawingml/2006/table">
            <a:tbl>
              <a:tblPr firstRow="1" bandRow="1">
                <a:tableStyleId>{5C22544A-7EE6-4342-B048-85BDC9FD1C3A}</a:tableStyleId>
              </a:tblPr>
              <a:tblGrid>
                <a:gridCol w="2641509"/>
                <a:gridCol w="2655749"/>
                <a:gridCol w="1334436"/>
                <a:gridCol w="1850991"/>
              </a:tblGrid>
              <a:tr h="605138">
                <a:tc>
                  <a:txBody>
                    <a:bodyPr/>
                    <a:lstStyle/>
                    <a:p>
                      <a:pPr algn="l"/>
                      <a:r>
                        <a:rPr lang="en-US" dirty="0" smtClean="0"/>
                        <a:t>Survey Question</a:t>
                      </a:r>
                      <a:endParaRPr lang="en-US" dirty="0"/>
                    </a:p>
                  </a:txBody>
                  <a:tcPr marL="112515" marR="112515" anchor="ctr"/>
                </a:tc>
                <a:tc gridSpan="3">
                  <a:txBody>
                    <a:bodyPr/>
                    <a:lstStyle/>
                    <a:p>
                      <a:pPr algn="l"/>
                      <a:r>
                        <a:rPr lang="en-US" dirty="0" smtClean="0"/>
                        <a:t>What are the benefits</a:t>
                      </a:r>
                      <a:r>
                        <a:rPr lang="en-US" baseline="0" dirty="0" smtClean="0"/>
                        <a:t> of GLOBE in the classroom ?</a:t>
                      </a:r>
                      <a:endParaRPr lang="en-US" dirty="0"/>
                    </a:p>
                  </a:txBody>
                  <a:tcPr marL="112515" marR="112515" anchor="ctr"/>
                </a:tc>
                <a:tc hMerge="1">
                  <a:txBody>
                    <a:bodyPr/>
                    <a:lstStyle/>
                    <a:p>
                      <a:endParaRPr lang="en-US" dirty="0"/>
                    </a:p>
                  </a:txBody>
                  <a:tcPr/>
                </a:tc>
                <a:tc hMerge="1">
                  <a:txBody>
                    <a:bodyPr/>
                    <a:lstStyle/>
                    <a:p>
                      <a:endParaRPr lang="en-US" dirty="0"/>
                    </a:p>
                  </a:txBody>
                  <a:tcPr/>
                </a:tc>
              </a:tr>
              <a:tr h="605138">
                <a:tc>
                  <a:txBody>
                    <a:bodyPr/>
                    <a:lstStyle/>
                    <a:p>
                      <a:pPr algn="l"/>
                      <a:endParaRPr lang="en-US" dirty="0"/>
                    </a:p>
                  </a:txBody>
                  <a:tcPr marL="112515" marR="112515" anchor="ctr"/>
                </a:tc>
                <a:tc>
                  <a:txBody>
                    <a:bodyPr/>
                    <a:lstStyle/>
                    <a:p>
                      <a:pPr algn="l"/>
                      <a:r>
                        <a:rPr lang="en-US" dirty="0" smtClean="0"/>
                        <a:t>Strongly Disagree/Disagree</a:t>
                      </a:r>
                      <a:endParaRPr lang="en-US" dirty="0"/>
                    </a:p>
                  </a:txBody>
                  <a:tcPr marL="112515" marR="112515" anchor="ctr"/>
                </a:tc>
                <a:tc>
                  <a:txBody>
                    <a:bodyPr/>
                    <a:lstStyle/>
                    <a:p>
                      <a:pPr algn="l"/>
                      <a:r>
                        <a:rPr lang="en-US" dirty="0" smtClean="0"/>
                        <a:t>Neutral</a:t>
                      </a:r>
                      <a:endParaRPr lang="en-US" dirty="0"/>
                    </a:p>
                  </a:txBody>
                  <a:tcPr marL="112515" marR="112515" anchor="ctr"/>
                </a:tc>
                <a:tc>
                  <a:txBody>
                    <a:bodyPr/>
                    <a:lstStyle/>
                    <a:p>
                      <a:pPr algn="l"/>
                      <a:r>
                        <a:rPr lang="en-US" dirty="0" smtClean="0"/>
                        <a:t>Strongly</a:t>
                      </a:r>
                      <a:r>
                        <a:rPr lang="en-US" baseline="0" dirty="0" smtClean="0"/>
                        <a:t> Agree/Agree</a:t>
                      </a:r>
                      <a:endParaRPr lang="en-US" dirty="0"/>
                    </a:p>
                  </a:txBody>
                  <a:tcPr marL="112515" marR="112515" anchor="ctr"/>
                </a:tc>
              </a:tr>
              <a:tr h="864482">
                <a:tc>
                  <a:txBody>
                    <a:bodyPr/>
                    <a:lstStyle/>
                    <a:p>
                      <a:r>
                        <a:rPr lang="en-US" sz="1800" kern="1200" dirty="0" smtClean="0">
                          <a:solidFill>
                            <a:schemeClr val="dk1"/>
                          </a:solidFill>
                          <a:effectLst/>
                          <a:latin typeface="+mn-lt"/>
                          <a:ea typeface="+mn-ea"/>
                          <a:cs typeface="+mn-cs"/>
                        </a:rPr>
                        <a:t>I can apply what I learned from this presentation</a:t>
                      </a:r>
                      <a:endParaRPr lang="en-US" dirty="0"/>
                    </a:p>
                  </a:txBody>
                  <a:tcPr marL="112515" marR="112515" anchor="ctr"/>
                </a:tc>
                <a:tc>
                  <a:txBody>
                    <a:bodyPr/>
                    <a:lstStyle/>
                    <a:p>
                      <a:pPr algn="ctr"/>
                      <a:r>
                        <a:rPr lang="en-US" dirty="0" smtClean="0"/>
                        <a:t>0</a:t>
                      </a:r>
                      <a:endParaRPr lang="en-US" dirty="0"/>
                    </a:p>
                  </a:txBody>
                  <a:tcPr marL="112515" marR="112515"/>
                </a:tc>
                <a:tc>
                  <a:txBody>
                    <a:bodyPr/>
                    <a:lstStyle/>
                    <a:p>
                      <a:pPr algn="ctr"/>
                      <a:r>
                        <a:rPr lang="en-US" dirty="0" smtClean="0"/>
                        <a:t>0</a:t>
                      </a:r>
                      <a:endParaRPr lang="en-US" dirty="0"/>
                    </a:p>
                  </a:txBody>
                  <a:tcPr marL="112515" marR="112515"/>
                </a:tc>
                <a:tc>
                  <a:txBody>
                    <a:bodyPr/>
                    <a:lstStyle/>
                    <a:p>
                      <a:pPr algn="ctr"/>
                      <a:r>
                        <a:rPr lang="en-US" dirty="0" smtClean="0"/>
                        <a:t>14</a:t>
                      </a:r>
                      <a:endParaRPr lang="en-US" dirty="0"/>
                    </a:p>
                  </a:txBody>
                  <a:tcPr marL="112515" marR="112515"/>
                </a:tc>
              </a:tr>
              <a:tr h="1123827">
                <a:tc>
                  <a:txBody>
                    <a:bodyPr/>
                    <a:lstStyle/>
                    <a:p>
                      <a:r>
                        <a:rPr lang="en-US" dirty="0" smtClean="0"/>
                        <a:t>The use of technology and visual aids made the instruction easier to remember</a:t>
                      </a:r>
                      <a:endParaRPr lang="en-US" dirty="0"/>
                    </a:p>
                  </a:txBody>
                  <a:tcPr marL="112515" marR="112515" anchor="ctr"/>
                </a:tc>
                <a:tc>
                  <a:txBody>
                    <a:bodyPr/>
                    <a:lstStyle/>
                    <a:p>
                      <a:pPr algn="ctr"/>
                      <a:r>
                        <a:rPr lang="en-US" dirty="0" smtClean="0"/>
                        <a:t>0</a:t>
                      </a:r>
                      <a:endParaRPr lang="en-US" dirty="0"/>
                    </a:p>
                  </a:txBody>
                  <a:tcPr marL="112515" marR="112515"/>
                </a:tc>
                <a:tc>
                  <a:txBody>
                    <a:bodyPr/>
                    <a:lstStyle/>
                    <a:p>
                      <a:pPr algn="ctr"/>
                      <a:r>
                        <a:rPr lang="en-US" dirty="0" smtClean="0"/>
                        <a:t>0</a:t>
                      </a:r>
                      <a:endParaRPr lang="en-US" dirty="0"/>
                    </a:p>
                  </a:txBody>
                  <a:tcPr marL="112515" marR="112515"/>
                </a:tc>
                <a:tc>
                  <a:txBody>
                    <a:bodyPr/>
                    <a:lstStyle/>
                    <a:p>
                      <a:pPr algn="ctr"/>
                      <a:r>
                        <a:rPr lang="en-US" dirty="0" smtClean="0"/>
                        <a:t>14</a:t>
                      </a:r>
                      <a:endParaRPr lang="en-US" dirty="0"/>
                    </a:p>
                  </a:txBody>
                  <a:tcPr marL="112515" marR="112515"/>
                </a:tc>
              </a:tr>
              <a:tr h="864482">
                <a:tc>
                  <a:txBody>
                    <a:bodyPr/>
                    <a:lstStyle/>
                    <a:p>
                      <a:r>
                        <a:rPr lang="en-US" dirty="0" smtClean="0"/>
                        <a:t>I plan on using information from this session in my classes</a:t>
                      </a:r>
                      <a:endParaRPr lang="en-US" dirty="0"/>
                    </a:p>
                  </a:txBody>
                  <a:tcPr marL="112515" marR="112515" anchor="ctr"/>
                </a:tc>
                <a:tc>
                  <a:txBody>
                    <a:bodyPr/>
                    <a:lstStyle/>
                    <a:p>
                      <a:pPr algn="ctr"/>
                      <a:r>
                        <a:rPr lang="en-US" dirty="0" smtClean="0"/>
                        <a:t>0</a:t>
                      </a:r>
                      <a:endParaRPr lang="en-US" dirty="0"/>
                    </a:p>
                  </a:txBody>
                  <a:tcPr marL="112515" marR="112515"/>
                </a:tc>
                <a:tc>
                  <a:txBody>
                    <a:bodyPr/>
                    <a:lstStyle/>
                    <a:p>
                      <a:pPr algn="ctr"/>
                      <a:r>
                        <a:rPr lang="en-US" dirty="0" smtClean="0"/>
                        <a:t>1</a:t>
                      </a:r>
                      <a:endParaRPr lang="en-US" dirty="0"/>
                    </a:p>
                  </a:txBody>
                  <a:tcPr marL="112515" marR="112515"/>
                </a:tc>
                <a:tc>
                  <a:txBody>
                    <a:bodyPr/>
                    <a:lstStyle/>
                    <a:p>
                      <a:pPr algn="ctr"/>
                      <a:r>
                        <a:rPr lang="en-US" dirty="0" smtClean="0"/>
                        <a:t>13</a:t>
                      </a:r>
                      <a:endParaRPr lang="en-US" dirty="0"/>
                    </a:p>
                  </a:txBody>
                  <a:tcPr marL="112515" marR="112515"/>
                </a:tc>
              </a:tr>
              <a:tr h="864482">
                <a:tc>
                  <a:txBody>
                    <a:bodyPr/>
                    <a:lstStyle/>
                    <a:p>
                      <a:r>
                        <a:rPr lang="en-US" dirty="0" smtClean="0"/>
                        <a:t>The session raised my awareness in the STEM field</a:t>
                      </a:r>
                      <a:endParaRPr lang="en-US" dirty="0"/>
                    </a:p>
                  </a:txBody>
                  <a:tcPr marL="112515" marR="112515" anchor="ctr"/>
                </a:tc>
                <a:tc>
                  <a:txBody>
                    <a:bodyPr/>
                    <a:lstStyle/>
                    <a:p>
                      <a:pPr algn="ctr"/>
                      <a:r>
                        <a:rPr lang="en-US" dirty="0" smtClean="0"/>
                        <a:t>0</a:t>
                      </a:r>
                      <a:endParaRPr lang="en-US" dirty="0"/>
                    </a:p>
                  </a:txBody>
                  <a:tcPr marL="112515" marR="112515"/>
                </a:tc>
                <a:tc>
                  <a:txBody>
                    <a:bodyPr/>
                    <a:lstStyle/>
                    <a:p>
                      <a:pPr algn="ctr"/>
                      <a:r>
                        <a:rPr lang="en-US" dirty="0" smtClean="0"/>
                        <a:t>0</a:t>
                      </a:r>
                      <a:endParaRPr lang="en-US" dirty="0"/>
                    </a:p>
                  </a:txBody>
                  <a:tcPr marL="112515" marR="112515"/>
                </a:tc>
                <a:tc>
                  <a:txBody>
                    <a:bodyPr/>
                    <a:lstStyle/>
                    <a:p>
                      <a:pPr algn="ctr"/>
                      <a:r>
                        <a:rPr lang="en-US" dirty="0" smtClean="0"/>
                        <a:t>14</a:t>
                      </a:r>
                      <a:endParaRPr lang="en-US" dirty="0"/>
                    </a:p>
                  </a:txBody>
                  <a:tcPr marL="112515" marR="112515"/>
                </a:tc>
              </a:tr>
            </a:tbl>
          </a:graphicData>
        </a:graphic>
      </p:graphicFrame>
    </p:spTree>
    <p:extLst>
      <p:ext uri="{BB962C8B-B14F-4D97-AF65-F5344CB8AC3E}">
        <p14:creationId xmlns:p14="http://schemas.microsoft.com/office/powerpoint/2010/main" val="247372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441"/>
            <a:ext cx="8229600" cy="1088840"/>
          </a:xfrm>
        </p:spPr>
        <p:txBody>
          <a:bodyPr/>
          <a:lstStyle/>
          <a:p>
            <a:r>
              <a:rPr lang="en-US" dirty="0" smtClean="0"/>
              <a:t>Chart II</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9855123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23607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5987"/>
            <a:ext cx="8229600" cy="949601"/>
          </a:xfrm>
        </p:spPr>
        <p:txBody>
          <a:bodyPr/>
          <a:lstStyle/>
          <a:p>
            <a:r>
              <a:rPr lang="en-US" dirty="0" smtClean="0"/>
              <a:t>Table III</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892319382"/>
              </p:ext>
            </p:extLst>
          </p:nvPr>
        </p:nvGraphicFramePr>
        <p:xfrm>
          <a:off x="259272" y="1286335"/>
          <a:ext cx="8686800" cy="4745809"/>
        </p:xfrm>
        <a:graphic>
          <a:graphicData uri="http://schemas.openxmlformats.org/drawingml/2006/table">
            <a:tbl>
              <a:tblPr firstRow="1" bandRow="1">
                <a:tableStyleId>{5C22544A-7EE6-4342-B048-85BDC9FD1C3A}</a:tableStyleId>
              </a:tblPr>
              <a:tblGrid>
                <a:gridCol w="3221015"/>
                <a:gridCol w="2203708"/>
                <a:gridCol w="1366546"/>
                <a:gridCol w="1895531"/>
              </a:tblGrid>
              <a:tr h="610163">
                <a:tc>
                  <a:txBody>
                    <a:bodyPr/>
                    <a:lstStyle/>
                    <a:p>
                      <a:pPr algn="l"/>
                      <a:r>
                        <a:rPr lang="en-US" dirty="0" smtClean="0"/>
                        <a:t>Survey Question</a:t>
                      </a:r>
                      <a:endParaRPr lang="en-US" dirty="0"/>
                    </a:p>
                  </a:txBody>
                  <a:tcPr marL="112515" marR="112515" anchor="ctr"/>
                </a:tc>
                <a:tc gridSpan="3">
                  <a:txBody>
                    <a:bodyPr/>
                    <a:lstStyle/>
                    <a:p>
                      <a:pPr algn="l"/>
                      <a:r>
                        <a:rPr lang="en-US" dirty="0" smtClean="0"/>
                        <a:t>How can</a:t>
                      </a:r>
                      <a:r>
                        <a:rPr lang="en-US" baseline="0" dirty="0" smtClean="0"/>
                        <a:t> </a:t>
                      </a:r>
                      <a:r>
                        <a:rPr lang="en-US" baseline="0" dirty="0" err="1" smtClean="0"/>
                        <a:t>preservice</a:t>
                      </a:r>
                      <a:r>
                        <a:rPr lang="en-US" baseline="0" dirty="0" smtClean="0"/>
                        <a:t> and </a:t>
                      </a:r>
                      <a:r>
                        <a:rPr lang="en-US" baseline="0" dirty="0" err="1" smtClean="0"/>
                        <a:t>inservice</a:t>
                      </a:r>
                      <a:r>
                        <a:rPr lang="en-US" baseline="0" dirty="0" smtClean="0"/>
                        <a:t> teachers utilize the GLOBE protocols?</a:t>
                      </a:r>
                      <a:endParaRPr lang="en-US" dirty="0"/>
                    </a:p>
                  </a:txBody>
                  <a:tcPr marL="112515" marR="112515" anchor="ctr"/>
                </a:tc>
                <a:tc hMerge="1">
                  <a:txBody>
                    <a:bodyPr/>
                    <a:lstStyle/>
                    <a:p>
                      <a:endParaRPr lang="en-US" dirty="0"/>
                    </a:p>
                  </a:txBody>
                  <a:tcPr/>
                </a:tc>
                <a:tc hMerge="1">
                  <a:txBody>
                    <a:bodyPr/>
                    <a:lstStyle/>
                    <a:p>
                      <a:endParaRPr lang="en-US" dirty="0"/>
                    </a:p>
                  </a:txBody>
                  <a:tcPr/>
                </a:tc>
              </a:tr>
              <a:tr h="610163">
                <a:tc>
                  <a:txBody>
                    <a:bodyPr/>
                    <a:lstStyle/>
                    <a:p>
                      <a:pPr algn="l"/>
                      <a:endParaRPr lang="en-US" dirty="0"/>
                    </a:p>
                  </a:txBody>
                  <a:tcPr marL="112515" marR="112515" anchor="ctr"/>
                </a:tc>
                <a:tc>
                  <a:txBody>
                    <a:bodyPr/>
                    <a:lstStyle/>
                    <a:p>
                      <a:pPr algn="l"/>
                      <a:r>
                        <a:rPr lang="en-US" dirty="0" smtClean="0"/>
                        <a:t>Strongly Disagree/Disagree</a:t>
                      </a:r>
                      <a:endParaRPr lang="en-US" dirty="0"/>
                    </a:p>
                  </a:txBody>
                  <a:tcPr marL="112515" marR="112515" anchor="ctr"/>
                </a:tc>
                <a:tc>
                  <a:txBody>
                    <a:bodyPr/>
                    <a:lstStyle/>
                    <a:p>
                      <a:pPr algn="l"/>
                      <a:r>
                        <a:rPr lang="en-US" dirty="0" smtClean="0"/>
                        <a:t>Neutral</a:t>
                      </a:r>
                      <a:endParaRPr lang="en-US" dirty="0"/>
                    </a:p>
                  </a:txBody>
                  <a:tcPr marL="112515" marR="112515" anchor="ctr"/>
                </a:tc>
                <a:tc>
                  <a:txBody>
                    <a:bodyPr/>
                    <a:lstStyle/>
                    <a:p>
                      <a:pPr algn="l"/>
                      <a:r>
                        <a:rPr lang="en-US" dirty="0" smtClean="0"/>
                        <a:t>Strongly</a:t>
                      </a:r>
                      <a:r>
                        <a:rPr lang="en-US" baseline="0" dirty="0" smtClean="0"/>
                        <a:t> Agree/Agree</a:t>
                      </a:r>
                      <a:endParaRPr lang="en-US" dirty="0"/>
                    </a:p>
                  </a:txBody>
                  <a:tcPr marL="112515" marR="112515" anchor="ctr"/>
                </a:tc>
              </a:tr>
              <a:tr h="699606">
                <a:tc>
                  <a:txBody>
                    <a:bodyPr/>
                    <a:lstStyle/>
                    <a:p>
                      <a:r>
                        <a:rPr lang="en-US" sz="1800" kern="1200" dirty="0" smtClean="0">
                          <a:solidFill>
                            <a:schemeClr val="dk1"/>
                          </a:solidFill>
                          <a:effectLst/>
                          <a:latin typeface="+mn-lt"/>
                          <a:ea typeface="+mn-ea"/>
                          <a:cs typeface="+mn-cs"/>
                        </a:rPr>
                        <a:t>The facilitator was knowledgeable on the subject.</a:t>
                      </a:r>
                      <a:endParaRPr lang="en-US" dirty="0"/>
                    </a:p>
                  </a:txBody>
                  <a:tcPr marL="112515" marR="112515" anchor="ctr"/>
                </a:tc>
                <a:tc>
                  <a:txBody>
                    <a:bodyPr/>
                    <a:lstStyle/>
                    <a:p>
                      <a:pPr algn="ctr"/>
                      <a:r>
                        <a:rPr lang="en-US" dirty="0" smtClean="0"/>
                        <a:t>0</a:t>
                      </a:r>
                      <a:endParaRPr lang="en-US" dirty="0"/>
                    </a:p>
                  </a:txBody>
                  <a:tcPr marL="112515" marR="112515"/>
                </a:tc>
                <a:tc>
                  <a:txBody>
                    <a:bodyPr/>
                    <a:lstStyle/>
                    <a:p>
                      <a:pPr algn="ctr"/>
                      <a:r>
                        <a:rPr lang="en-US" dirty="0" smtClean="0"/>
                        <a:t>0</a:t>
                      </a:r>
                      <a:endParaRPr lang="en-US" dirty="0"/>
                    </a:p>
                  </a:txBody>
                  <a:tcPr marL="112515" marR="112515"/>
                </a:tc>
                <a:tc>
                  <a:txBody>
                    <a:bodyPr/>
                    <a:lstStyle/>
                    <a:p>
                      <a:pPr algn="ctr"/>
                      <a:r>
                        <a:rPr lang="en-US" dirty="0" smtClean="0"/>
                        <a:t>14</a:t>
                      </a:r>
                      <a:endParaRPr lang="en-US" dirty="0"/>
                    </a:p>
                  </a:txBody>
                  <a:tcPr marL="112515" marR="112515"/>
                </a:tc>
              </a:tr>
              <a:tr h="807926">
                <a:tc>
                  <a:txBody>
                    <a:bodyPr/>
                    <a:lstStyle/>
                    <a:p>
                      <a:r>
                        <a:rPr lang="en-US" dirty="0" smtClean="0"/>
                        <a:t>The facilitator exemplified commitment on the subject.</a:t>
                      </a:r>
                      <a:endParaRPr lang="en-US" dirty="0"/>
                    </a:p>
                  </a:txBody>
                  <a:tcPr marL="112515" marR="112515" anchor="ctr"/>
                </a:tc>
                <a:tc>
                  <a:txBody>
                    <a:bodyPr/>
                    <a:lstStyle/>
                    <a:p>
                      <a:pPr algn="ctr"/>
                      <a:r>
                        <a:rPr lang="en-US" dirty="0" smtClean="0"/>
                        <a:t>0</a:t>
                      </a:r>
                      <a:endParaRPr lang="en-US" dirty="0"/>
                    </a:p>
                  </a:txBody>
                  <a:tcPr marL="112515" marR="112515"/>
                </a:tc>
                <a:tc>
                  <a:txBody>
                    <a:bodyPr/>
                    <a:lstStyle/>
                    <a:p>
                      <a:pPr algn="ctr"/>
                      <a:r>
                        <a:rPr lang="en-US" dirty="0" smtClean="0"/>
                        <a:t>0</a:t>
                      </a:r>
                      <a:endParaRPr lang="en-US" dirty="0"/>
                    </a:p>
                  </a:txBody>
                  <a:tcPr marL="112515" marR="112515"/>
                </a:tc>
                <a:tc>
                  <a:txBody>
                    <a:bodyPr/>
                    <a:lstStyle/>
                    <a:p>
                      <a:pPr algn="ctr"/>
                      <a:r>
                        <a:rPr lang="en-US" dirty="0" smtClean="0"/>
                        <a:t>14</a:t>
                      </a:r>
                      <a:endParaRPr lang="en-US" dirty="0"/>
                    </a:p>
                  </a:txBody>
                  <a:tcPr marL="112515" marR="112515"/>
                </a:tc>
              </a:tr>
              <a:tr h="871662">
                <a:tc>
                  <a:txBody>
                    <a:bodyPr/>
                    <a:lstStyle/>
                    <a:p>
                      <a:r>
                        <a:rPr lang="en-US" dirty="0" smtClean="0"/>
                        <a:t>The facilitator kept me interested and attentive.</a:t>
                      </a:r>
                      <a:endParaRPr lang="en-US" dirty="0"/>
                    </a:p>
                  </a:txBody>
                  <a:tcPr marL="112515" marR="112515" anchor="ctr"/>
                </a:tc>
                <a:tc>
                  <a:txBody>
                    <a:bodyPr/>
                    <a:lstStyle/>
                    <a:p>
                      <a:pPr algn="ctr"/>
                      <a:r>
                        <a:rPr lang="en-US" dirty="0" smtClean="0"/>
                        <a:t>0</a:t>
                      </a:r>
                      <a:endParaRPr lang="en-US" dirty="0"/>
                    </a:p>
                  </a:txBody>
                  <a:tcPr marL="112515" marR="112515"/>
                </a:tc>
                <a:tc>
                  <a:txBody>
                    <a:bodyPr/>
                    <a:lstStyle/>
                    <a:p>
                      <a:pPr algn="ctr"/>
                      <a:r>
                        <a:rPr lang="en-US" dirty="0" smtClean="0"/>
                        <a:t>1</a:t>
                      </a:r>
                      <a:endParaRPr lang="en-US" dirty="0"/>
                    </a:p>
                  </a:txBody>
                  <a:tcPr marL="112515" marR="112515"/>
                </a:tc>
                <a:tc>
                  <a:txBody>
                    <a:bodyPr/>
                    <a:lstStyle/>
                    <a:p>
                      <a:pPr algn="ctr"/>
                      <a:r>
                        <a:rPr lang="en-US" dirty="0" smtClean="0"/>
                        <a:t>13</a:t>
                      </a:r>
                      <a:endParaRPr lang="en-US" dirty="0"/>
                    </a:p>
                  </a:txBody>
                  <a:tcPr marL="112515" marR="112515"/>
                </a:tc>
              </a:tr>
              <a:tr h="871662">
                <a:tc>
                  <a:txBody>
                    <a:bodyPr/>
                    <a:lstStyle/>
                    <a:p>
                      <a:r>
                        <a:rPr lang="en-US" dirty="0" smtClean="0"/>
                        <a:t>The facilitator seemed prepared and well organized.</a:t>
                      </a:r>
                      <a:endParaRPr lang="en-US" dirty="0"/>
                    </a:p>
                  </a:txBody>
                  <a:tcPr marL="112515" marR="112515" anchor="ctr"/>
                </a:tc>
                <a:tc>
                  <a:txBody>
                    <a:bodyPr/>
                    <a:lstStyle/>
                    <a:p>
                      <a:pPr algn="ctr"/>
                      <a:r>
                        <a:rPr lang="en-US" dirty="0" smtClean="0"/>
                        <a:t>0</a:t>
                      </a:r>
                      <a:endParaRPr lang="en-US" dirty="0"/>
                    </a:p>
                  </a:txBody>
                  <a:tcPr marL="112515" marR="112515"/>
                </a:tc>
                <a:tc>
                  <a:txBody>
                    <a:bodyPr/>
                    <a:lstStyle/>
                    <a:p>
                      <a:pPr algn="ctr"/>
                      <a:r>
                        <a:rPr lang="en-US" dirty="0" smtClean="0"/>
                        <a:t>0</a:t>
                      </a:r>
                      <a:endParaRPr lang="en-US" dirty="0"/>
                    </a:p>
                  </a:txBody>
                  <a:tcPr marL="112515" marR="112515"/>
                </a:tc>
                <a:tc>
                  <a:txBody>
                    <a:bodyPr/>
                    <a:lstStyle/>
                    <a:p>
                      <a:pPr algn="ctr"/>
                      <a:r>
                        <a:rPr lang="en-US" dirty="0" smtClean="0"/>
                        <a:t>14</a:t>
                      </a:r>
                      <a:endParaRPr lang="en-US" dirty="0"/>
                    </a:p>
                  </a:txBody>
                  <a:tcPr marL="112515" marR="112515"/>
                </a:tc>
              </a:tr>
            </a:tbl>
          </a:graphicData>
        </a:graphic>
      </p:graphicFrame>
    </p:spTree>
    <p:extLst>
      <p:ext uri="{BB962C8B-B14F-4D97-AF65-F5344CB8AC3E}">
        <p14:creationId xmlns:p14="http://schemas.microsoft.com/office/powerpoint/2010/main" val="1312787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876"/>
            <a:ext cx="8229600" cy="1072344"/>
          </a:xfrm>
        </p:spPr>
        <p:txBody>
          <a:bodyPr/>
          <a:lstStyle/>
          <a:p>
            <a:r>
              <a:rPr lang="en-US" dirty="0" smtClean="0"/>
              <a:t>Chart III</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3070438"/>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33017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8411"/>
            <a:ext cx="8229600" cy="874526"/>
          </a:xfrm>
        </p:spPr>
        <p:txBody>
          <a:bodyPr/>
          <a:lstStyle/>
          <a:p>
            <a:r>
              <a:rPr lang="en-US" dirty="0" smtClean="0"/>
              <a:t>Chi-Square Test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31204185"/>
              </p:ext>
            </p:extLst>
          </p:nvPr>
        </p:nvGraphicFramePr>
        <p:xfrm>
          <a:off x="753857" y="3276600"/>
          <a:ext cx="7046216" cy="2765615"/>
        </p:xfrm>
        <a:graphic>
          <a:graphicData uri="http://schemas.openxmlformats.org/drawingml/2006/table">
            <a:tbl>
              <a:tblPr firstRow="1" bandRow="1">
                <a:tableStyleId>{5C22544A-7EE6-4342-B048-85BDC9FD1C3A}</a:tableStyleId>
              </a:tblPr>
              <a:tblGrid>
                <a:gridCol w="1994774"/>
                <a:gridCol w="2450185"/>
                <a:gridCol w="2601257"/>
              </a:tblGrid>
              <a:tr h="322572">
                <a:tc gridSpan="3">
                  <a:txBody>
                    <a:bodyPr/>
                    <a:lstStyle/>
                    <a:p>
                      <a:endParaRPr lang="en-US" dirty="0"/>
                    </a:p>
                  </a:txBody>
                  <a:tcPr/>
                </a:tc>
                <a:tc hMerge="1">
                  <a:txBody>
                    <a:bodyPr/>
                    <a:lstStyle/>
                    <a:p>
                      <a:endParaRPr lang="en-US" dirty="0"/>
                    </a:p>
                  </a:txBody>
                  <a:tcPr marL="74802" marR="74802" anchor="ctr"/>
                </a:tc>
                <a:tc hMerge="1">
                  <a:txBody>
                    <a:bodyPr/>
                    <a:lstStyle/>
                    <a:p>
                      <a:endParaRPr lang="en-US" dirty="0"/>
                    </a:p>
                  </a:txBody>
                  <a:tcPr marL="74802" marR="74802" anchor="ctr"/>
                </a:tc>
              </a:tr>
              <a:tr h="427661">
                <a:tc>
                  <a:txBody>
                    <a:bodyPr/>
                    <a:lstStyle/>
                    <a:p>
                      <a:r>
                        <a:rPr lang="en-US" sz="1800" b="0" i="0" u="none" strike="noStrike" baseline="0" dirty="0" smtClean="0">
                          <a:solidFill>
                            <a:srgbClr val="000000"/>
                          </a:solidFill>
                          <a:latin typeface="+mn-lt"/>
                        </a:rPr>
                        <a:t>8.31529E-07</a:t>
                      </a:r>
                      <a:endParaRPr lang="en-US"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8.131529E-07</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8.131529E-07</a:t>
                      </a:r>
                    </a:p>
                  </a:txBody>
                  <a:tcPr/>
                </a:tc>
              </a:tr>
              <a:tr h="487596">
                <a:tc>
                  <a:txBody>
                    <a:bodyPr/>
                    <a:lstStyle/>
                    <a:p>
                      <a:r>
                        <a:rPr lang="en-US" dirty="0" smtClean="0"/>
                        <a:t>8.131529E-07</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8.131529E-07</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8.131529E-07</a:t>
                      </a:r>
                      <a:endParaRPr lang="en-US" dirty="0" smtClean="0"/>
                    </a:p>
                  </a:txBody>
                  <a:tcPr/>
                </a:tc>
              </a:tr>
              <a:tr h="7422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8.131529E-07</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1.34802E-05</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1.34802E-05</a:t>
                      </a:r>
                    </a:p>
                    <a:p>
                      <a:endParaRPr lang="en-US" dirty="0"/>
                    </a:p>
                  </a:txBody>
                  <a:tcPr/>
                </a:tc>
              </a:tr>
              <a:tr h="742299">
                <a:tc>
                  <a:txBody>
                    <a:bodyPr/>
                    <a:lstStyle/>
                    <a:p>
                      <a:r>
                        <a:rPr lang="en-US" dirty="0" smtClean="0"/>
                        <a:t>1.34802E-05</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8.131529E-07</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8.131529E-07</a:t>
                      </a:r>
                    </a:p>
                    <a:p>
                      <a:endParaRPr lang="en-US" dirty="0"/>
                    </a:p>
                  </a:txBody>
                  <a:tcPr/>
                </a:tc>
              </a:tr>
            </a:tbl>
          </a:graphicData>
        </a:graphic>
      </p:graphicFrame>
      <p:pic>
        <p:nvPicPr>
          <p:cNvPr id="5" name="Picture 4" descr="Screen Shot 2017-03-29 at 1.41.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857" y="1433900"/>
            <a:ext cx="7363428" cy="1242024"/>
          </a:xfrm>
          <a:prstGeom prst="rect">
            <a:avLst/>
          </a:prstGeom>
        </p:spPr>
      </p:pic>
    </p:spTree>
    <p:extLst>
      <p:ext uri="{BB962C8B-B14F-4D97-AF65-F5344CB8AC3E}">
        <p14:creationId xmlns:p14="http://schemas.microsoft.com/office/powerpoint/2010/main" val="3465811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1181"/>
            <a:ext cx="8229600" cy="1101299"/>
          </a:xfrm>
        </p:spPr>
        <p:txBody>
          <a:bodyPr/>
          <a:lstStyle/>
          <a:p>
            <a:r>
              <a:rPr lang="en-US" dirty="0" smtClean="0"/>
              <a:t>Conclusion</a:t>
            </a:r>
            <a:endParaRPr lang="en-US" dirty="0"/>
          </a:p>
        </p:txBody>
      </p:sp>
      <p:sp>
        <p:nvSpPr>
          <p:cNvPr id="3" name="Content Placeholder 2"/>
          <p:cNvSpPr>
            <a:spLocks noGrp="1"/>
          </p:cNvSpPr>
          <p:nvPr>
            <p:ph idx="1"/>
          </p:nvPr>
        </p:nvSpPr>
        <p:spPr/>
        <p:txBody>
          <a:bodyPr>
            <a:normAutofit fontScale="85000" lnSpcReduction="20000"/>
          </a:bodyPr>
          <a:lstStyle/>
          <a:p>
            <a:pPr algn="just"/>
            <a:r>
              <a:rPr lang="en-US" dirty="0"/>
              <a:t>Participants in the GLOBE workshops and training sessions stated that  GLOBE training tended to be beneficial to both </a:t>
            </a:r>
            <a:r>
              <a:rPr lang="en-US" dirty="0" err="1"/>
              <a:t>preservice</a:t>
            </a:r>
            <a:r>
              <a:rPr lang="en-US" dirty="0"/>
              <a:t> students and </a:t>
            </a:r>
            <a:r>
              <a:rPr lang="en-US" dirty="0" err="1"/>
              <a:t>inservice</a:t>
            </a:r>
            <a:r>
              <a:rPr lang="en-US" dirty="0"/>
              <a:t> teachers.  </a:t>
            </a:r>
          </a:p>
          <a:p>
            <a:pPr algn="just"/>
            <a:endParaRPr lang="en-US" dirty="0"/>
          </a:p>
          <a:p>
            <a:pPr algn="just"/>
            <a:r>
              <a:rPr lang="en-US" dirty="0"/>
              <a:t>GLOBE is not only for K-12 science classrooms, but for the purpose of educating the global community as well.  </a:t>
            </a:r>
          </a:p>
          <a:p>
            <a:pPr algn="just"/>
            <a:endParaRPr lang="en-US" dirty="0"/>
          </a:p>
          <a:p>
            <a:pPr algn="just"/>
            <a:r>
              <a:rPr lang="en-US" dirty="0"/>
              <a:t>This program has a variety of lessons that are flexible enough to be used on all grade levels.  The online training aids provided a detailed description of each protocol on the GLOBE website.  </a:t>
            </a:r>
          </a:p>
          <a:p>
            <a:pPr algn="just"/>
            <a:endParaRPr lang="en-US" dirty="0"/>
          </a:p>
          <a:p>
            <a:pPr algn="just"/>
            <a:r>
              <a:rPr lang="en-US" dirty="0"/>
              <a:t>Participants of the GLOBE workshops were allowed to conduct research in activities associated with protocols with a positive insight to science, science education, mathematics education, and research techniques.</a:t>
            </a:r>
          </a:p>
          <a:p>
            <a:pPr marL="0" indent="0">
              <a:buNone/>
            </a:pPr>
            <a:endParaRPr lang="en-US" dirty="0"/>
          </a:p>
        </p:txBody>
      </p:sp>
    </p:spTree>
    <p:extLst>
      <p:ext uri="{BB962C8B-B14F-4D97-AF65-F5344CB8AC3E}">
        <p14:creationId xmlns:p14="http://schemas.microsoft.com/office/powerpoint/2010/main" val="739925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6773"/>
            <a:ext cx="8229600" cy="1025708"/>
          </a:xfrm>
        </p:spPr>
        <p:txBody>
          <a:bodyPr/>
          <a:lstStyle/>
          <a:p>
            <a:r>
              <a:rPr lang="en-US" dirty="0" smtClean="0"/>
              <a:t>Future Works</a:t>
            </a:r>
            <a:endParaRPr lang="en-US" dirty="0"/>
          </a:p>
        </p:txBody>
      </p:sp>
      <p:sp>
        <p:nvSpPr>
          <p:cNvPr id="3" name="Content Placeholder 2"/>
          <p:cNvSpPr>
            <a:spLocks noGrp="1"/>
          </p:cNvSpPr>
          <p:nvPr>
            <p:ph idx="1"/>
          </p:nvPr>
        </p:nvSpPr>
        <p:spPr>
          <a:xfrm>
            <a:off x="457200" y="1600200"/>
            <a:ext cx="8229600" cy="4817685"/>
          </a:xfrm>
        </p:spPr>
        <p:txBody>
          <a:bodyPr>
            <a:normAutofit fontScale="77500" lnSpcReduction="20000"/>
          </a:bodyPr>
          <a:lstStyle/>
          <a:p>
            <a:pPr algn="just"/>
            <a:r>
              <a:rPr lang="en-US" dirty="0"/>
              <a:t>The </a:t>
            </a:r>
            <a:r>
              <a:rPr lang="en-US" dirty="0" err="1"/>
              <a:t>PiMERS</a:t>
            </a:r>
            <a:r>
              <a:rPr lang="en-US" dirty="0"/>
              <a:t> </a:t>
            </a:r>
            <a:r>
              <a:rPr lang="en-US" dirty="0" smtClean="0"/>
              <a:t>Mathematics Education </a:t>
            </a:r>
            <a:r>
              <a:rPr lang="en-US" dirty="0"/>
              <a:t>Team will use a weather station loaned from NASA </a:t>
            </a:r>
            <a:r>
              <a:rPr lang="en-US" dirty="0" err="1"/>
              <a:t>LaRC</a:t>
            </a:r>
            <a:r>
              <a:rPr lang="en-US" dirty="0"/>
              <a:t> to collect data that can be added to the GLOBE database.  </a:t>
            </a:r>
          </a:p>
          <a:p>
            <a:pPr algn="just"/>
            <a:endParaRPr lang="en-US" dirty="0"/>
          </a:p>
          <a:p>
            <a:pPr algn="just"/>
            <a:r>
              <a:rPr lang="en-US" dirty="0"/>
              <a:t>The weather station will be placed in a permanent location to conduct continual research. </a:t>
            </a:r>
          </a:p>
          <a:p>
            <a:pPr algn="just"/>
            <a:endParaRPr lang="en-US" dirty="0"/>
          </a:p>
          <a:p>
            <a:pPr algn="just"/>
            <a:r>
              <a:rPr lang="en-US" dirty="0"/>
              <a:t>Annual events such as the </a:t>
            </a:r>
            <a:r>
              <a:rPr lang="en-US" dirty="0" err="1"/>
              <a:t>PiMERS</a:t>
            </a:r>
            <a:r>
              <a:rPr lang="en-US" dirty="0"/>
              <a:t> Middle School summer program, local school division training, and </a:t>
            </a:r>
            <a:r>
              <a:rPr lang="en-US" dirty="0" err="1"/>
              <a:t>inservice</a:t>
            </a:r>
            <a:r>
              <a:rPr lang="en-US" dirty="0"/>
              <a:t> teacher training will be conducted.  </a:t>
            </a:r>
          </a:p>
          <a:p>
            <a:pPr algn="just"/>
            <a:endParaRPr lang="en-US" dirty="0"/>
          </a:p>
          <a:p>
            <a:pPr algn="just"/>
            <a:r>
              <a:rPr lang="en-US" dirty="0"/>
              <a:t>The </a:t>
            </a:r>
            <a:r>
              <a:rPr lang="en-US" dirty="0" err="1"/>
              <a:t>PiMERS</a:t>
            </a:r>
            <a:r>
              <a:rPr lang="en-US" dirty="0"/>
              <a:t> Mathematics Team and other researchers will be able to monitor the local environment and observe seasonal or </a:t>
            </a:r>
            <a:r>
              <a:rPr lang="en-US" dirty="0" smtClean="0"/>
              <a:t>monthly </a:t>
            </a:r>
            <a:r>
              <a:rPr lang="en-US" dirty="0"/>
              <a:t>changes.</a:t>
            </a:r>
          </a:p>
          <a:p>
            <a:pPr marL="0" indent="0" algn="just">
              <a:buNone/>
            </a:pPr>
            <a:endParaRPr lang="en-US" dirty="0"/>
          </a:p>
          <a:p>
            <a:pPr algn="just"/>
            <a:r>
              <a:rPr lang="en-US" dirty="0"/>
              <a:t>Presentation this research will be shared to the education department with the recommendation of GLOBE as a part of the curriculum.</a:t>
            </a:r>
          </a:p>
        </p:txBody>
      </p:sp>
    </p:spTree>
    <p:extLst>
      <p:ext uri="{BB962C8B-B14F-4D97-AF65-F5344CB8AC3E}">
        <p14:creationId xmlns:p14="http://schemas.microsoft.com/office/powerpoint/2010/main" val="3742219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890"/>
            <a:ext cx="8229600" cy="1086181"/>
          </a:xfrm>
        </p:spPr>
        <p:txBody>
          <a:bodyPr/>
          <a:lstStyle/>
          <a:p>
            <a:r>
              <a:rPr lang="en-US" dirty="0" smtClean="0"/>
              <a:t>Acknowledgments</a:t>
            </a:r>
            <a:endParaRPr lang="en-US" dirty="0"/>
          </a:p>
        </p:txBody>
      </p:sp>
      <p:sp>
        <p:nvSpPr>
          <p:cNvPr id="3" name="Content Placeholder 2"/>
          <p:cNvSpPr>
            <a:spLocks noGrp="1"/>
          </p:cNvSpPr>
          <p:nvPr>
            <p:ph idx="1"/>
          </p:nvPr>
        </p:nvSpPr>
        <p:spPr>
          <a:xfrm>
            <a:off x="457200" y="1969136"/>
            <a:ext cx="7828723" cy="3216412"/>
          </a:xfrm>
        </p:spPr>
        <p:txBody>
          <a:bodyPr/>
          <a:lstStyle/>
          <a:p>
            <a:pPr marL="0" indent="0" algn="just">
              <a:buNone/>
            </a:pPr>
            <a:r>
              <a:rPr lang="en-US" dirty="0"/>
              <a:t>The 2017 </a:t>
            </a:r>
            <a:r>
              <a:rPr lang="en-US" dirty="0" err="1"/>
              <a:t>PiMERS</a:t>
            </a:r>
            <a:r>
              <a:rPr lang="en-US" dirty="0"/>
              <a:t> Mathematics Education Team would like to thank Dr. Linda B. Hayden, CERSER principal investigator, Dr. Darnell Johnson, research mentor, Dr. Jessica Taylor from NASA-</a:t>
            </a:r>
            <a:r>
              <a:rPr lang="en-US" dirty="0" err="1"/>
              <a:t>LaRC</a:t>
            </a:r>
            <a:r>
              <a:rPr lang="en-US" dirty="0"/>
              <a:t>, and participants form the workshop and training sessions </a:t>
            </a:r>
          </a:p>
        </p:txBody>
      </p:sp>
    </p:spTree>
    <p:extLst>
      <p:ext uri="{BB962C8B-B14F-4D97-AF65-F5344CB8AC3E}">
        <p14:creationId xmlns:p14="http://schemas.microsoft.com/office/powerpoint/2010/main" val="1705830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210396"/>
            <a:ext cx="7772400" cy="1412748"/>
          </a:xfrm>
        </p:spPr>
        <p:txBody>
          <a:bodyPr/>
          <a:lstStyle/>
          <a:p>
            <a:r>
              <a:rPr lang="en-US" dirty="0" smtClean="0"/>
              <a:t>Questions?</a:t>
            </a:r>
            <a:endParaRPr lang="en-US" dirty="0"/>
          </a:p>
        </p:txBody>
      </p:sp>
    </p:spTree>
    <p:extLst>
      <p:ext uri="{BB962C8B-B14F-4D97-AF65-F5344CB8AC3E}">
        <p14:creationId xmlns:p14="http://schemas.microsoft.com/office/powerpoint/2010/main" val="1883177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Abstract </a:t>
            </a:r>
            <a:r>
              <a:rPr lang="en-US" dirty="0" err="1" smtClean="0"/>
              <a:t>cont</a:t>
            </a:r>
            <a:r>
              <a:rPr lang="is-IS" dirty="0"/>
              <a:t>.</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b="1" dirty="0"/>
              <a:t>A Protocol </a:t>
            </a:r>
            <a:r>
              <a:rPr lang="en-US" b="1" dirty="0" err="1"/>
              <a:t>eTraining</a:t>
            </a:r>
            <a:r>
              <a:rPr lang="en-US" b="1" dirty="0"/>
              <a:t> took place in January 2017 and the face-to-face workshop was held in February 2017. Over a two-week period, students and teachers learned basic GLOBE protocols and formed questions concerning each of the assigned GLOBE topics. During the face to face workshop participants collected data in the field, performed data/laboratory analyses, and compared data submitted by various schools around the world on the GLOBE website. The participants learned about remote sensing and viewed/manipulated images using image-processing software, and were introduced to the study of GLOBE Protocols as applied in northeastern North Carolina as well. Teachers and </a:t>
            </a:r>
            <a:r>
              <a:rPr lang="en-US" b="1" dirty="0" err="1"/>
              <a:t>preservice</a:t>
            </a:r>
            <a:r>
              <a:rPr lang="en-US" b="1" dirty="0"/>
              <a:t> students were excited about this hands-on experience in GLOBE and stated that this new learning prepared them to pass on this newly acquired knowledge. GLOBE protocols used in the workshop were recommended for incorporation into the current </a:t>
            </a:r>
            <a:r>
              <a:rPr lang="en-US" b="1" dirty="0" err="1"/>
              <a:t>preservice</a:t>
            </a:r>
            <a:r>
              <a:rPr lang="en-US" b="1" dirty="0"/>
              <a:t> teacher education program at ECSU.</a:t>
            </a:r>
            <a:r>
              <a:rPr lang="en-US" dirty="0" smtClean="0">
                <a:effectLst/>
              </a:rPr>
              <a:t> </a:t>
            </a:r>
            <a:endParaRPr lang="en-US" dirty="0"/>
          </a:p>
        </p:txBody>
      </p:sp>
    </p:spTree>
    <p:extLst>
      <p:ext uri="{BB962C8B-B14F-4D97-AF65-F5344CB8AC3E}">
        <p14:creationId xmlns:p14="http://schemas.microsoft.com/office/powerpoint/2010/main" val="3527940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Abstract </a:t>
            </a:r>
            <a:r>
              <a:rPr lang="en-US" dirty="0" err="1" smtClean="0"/>
              <a:t>cont</a:t>
            </a:r>
            <a:r>
              <a:rPr lang="is-IS" dirty="0"/>
              <a:t>.</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b="1" dirty="0"/>
              <a:t>As a result of the GLOBE training, the 2017 </a:t>
            </a:r>
            <a:r>
              <a:rPr lang="en-US" b="1" dirty="0" err="1"/>
              <a:t>PiMERS</a:t>
            </a:r>
            <a:r>
              <a:rPr lang="en-US" b="1" dirty="0"/>
              <a:t> Mathematics Team at ECSU established three environmental sites on the campus of ECSU. With these three established sites, the research team conducted investigations for the following GLOBE protocols: Clouds, Air Temperature, and Surface Temperature. For atmosphere investigations of air and surface thermometers; minimum, and maximum temperatures were recorded from the area located near the front of the Dixon/Patterson Hall building and the softball field on the campus of Elizabeth City State University. With the newly installed weather station loaned by </a:t>
            </a:r>
            <a:r>
              <a:rPr lang="en-US" b="1" dirty="0" err="1"/>
              <a:t>LaRC</a:t>
            </a:r>
            <a:r>
              <a:rPr lang="en-US" b="1" dirty="0"/>
              <a:t>, IRT207 Infrared Thermometers and digital multi-day max/min/current thermometers were used to record measurements of air and soil temperatures. For cloud investigations, the total cloud/contrail cover, sky color and visibility, cloud levels: high, mid, and low, and surface conditions were observed and recorded from the open area located near the front of </a:t>
            </a:r>
            <a:r>
              <a:rPr lang="en-US" b="1" dirty="0" err="1"/>
              <a:t>Burnim</a:t>
            </a:r>
            <a:r>
              <a:rPr lang="en-US" b="1" dirty="0"/>
              <a:t> Fine Arts Complex on the campus of Elizabeth City State University. All cloud observations were done visually.</a:t>
            </a:r>
            <a:r>
              <a:rPr lang="en-US" dirty="0" smtClean="0">
                <a:effectLst/>
              </a:rPr>
              <a:t> </a:t>
            </a:r>
            <a:endParaRPr lang="en-US" dirty="0"/>
          </a:p>
        </p:txBody>
      </p:sp>
    </p:spTree>
    <p:extLst>
      <p:ext uri="{BB962C8B-B14F-4D97-AF65-F5344CB8AC3E}">
        <p14:creationId xmlns:p14="http://schemas.microsoft.com/office/powerpoint/2010/main" val="3768199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Abstract cont.</a:t>
            </a:r>
            <a:endParaRPr lang="en-US" dirty="0"/>
          </a:p>
        </p:txBody>
      </p:sp>
      <p:sp>
        <p:nvSpPr>
          <p:cNvPr id="3" name="Content Placeholder 2"/>
          <p:cNvSpPr>
            <a:spLocks noGrp="1"/>
          </p:cNvSpPr>
          <p:nvPr>
            <p:ph idx="1"/>
          </p:nvPr>
        </p:nvSpPr>
        <p:spPr>
          <a:xfrm>
            <a:off x="457200" y="1600200"/>
            <a:ext cx="8229600" cy="4840889"/>
          </a:xfrm>
        </p:spPr>
        <p:txBody>
          <a:bodyPr>
            <a:normAutofit fontScale="85000" lnSpcReduction="20000"/>
          </a:bodyPr>
          <a:lstStyle/>
          <a:p>
            <a:pPr marL="0" indent="0">
              <a:buNone/>
            </a:pPr>
            <a:r>
              <a:rPr lang="en-US" b="1" dirty="0"/>
              <a:t>The collection of environmental data from these three sites around the ECSU campus that encompass these protocols were conducted by four </a:t>
            </a:r>
            <a:r>
              <a:rPr lang="en-US" b="1" dirty="0" err="1"/>
              <a:t>preservice</a:t>
            </a:r>
            <a:r>
              <a:rPr lang="en-US" b="1" dirty="0"/>
              <a:t> mathematics education students and one university mathematics instructor from the General Studies Program. The team gained a better understanding of Earth System Science, its relationship to mathematics, and interrelated cycles which comprise an integrated system. The mathematics team uploaded the collected environmental data to the GLOBE website and provided environmental data that enabled scientists to help in the study the earth's system. The </a:t>
            </a:r>
            <a:r>
              <a:rPr lang="en-US" b="1" dirty="0" err="1"/>
              <a:t>PiMERS</a:t>
            </a:r>
            <a:r>
              <a:rPr lang="en-US" b="1" dirty="0"/>
              <a:t> Mathematics Team collected and evaluated obtained data, and created graphical models to express data quantitatively using the GLOBE website data resources.</a:t>
            </a:r>
            <a:r>
              <a:rPr lang="en-US" dirty="0" smtClean="0">
                <a:effectLst/>
              </a:rPr>
              <a:t> </a:t>
            </a:r>
          </a:p>
          <a:p>
            <a:pPr marL="0" indent="0">
              <a:buNone/>
            </a:pPr>
            <a:endParaRPr lang="en-US" b="1" i="1" dirty="0" smtClean="0"/>
          </a:p>
          <a:p>
            <a:pPr marL="0" indent="0">
              <a:buNone/>
            </a:pPr>
            <a:r>
              <a:rPr lang="en-US" b="1" i="1" dirty="0" smtClean="0"/>
              <a:t>Keywords</a:t>
            </a:r>
            <a:r>
              <a:rPr lang="en-US" b="1" i="1" dirty="0"/>
              <a:t>—Teacher </a:t>
            </a:r>
            <a:r>
              <a:rPr lang="en-US" b="1" i="1" dirty="0" err="1"/>
              <a:t>Inservice</a:t>
            </a:r>
            <a:r>
              <a:rPr lang="en-US" b="1" i="1" dirty="0"/>
              <a:t> Training, </a:t>
            </a:r>
            <a:r>
              <a:rPr lang="en-US" b="1" i="1" dirty="0" err="1"/>
              <a:t>Preservice</a:t>
            </a:r>
            <a:r>
              <a:rPr lang="en-US" b="1" i="1" dirty="0"/>
              <a:t> Education, GLOBE Protocols, Atmosphere, Clouds, Surface Temperature, Air Temperature, Remote Sensing, Chi Square Test</a:t>
            </a:r>
            <a:endParaRPr lang="en-US" dirty="0"/>
          </a:p>
          <a:p>
            <a:endParaRPr lang="en-US" dirty="0"/>
          </a:p>
        </p:txBody>
      </p:sp>
    </p:spTree>
    <p:extLst>
      <p:ext uri="{BB962C8B-B14F-4D97-AF65-F5344CB8AC3E}">
        <p14:creationId xmlns:p14="http://schemas.microsoft.com/office/powerpoint/2010/main" val="280086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900"/>
            <a:ext cx="8229600" cy="1016000"/>
          </a:xfrm>
        </p:spPr>
        <p:txBody>
          <a:bodyPr/>
          <a:lstStyle/>
          <a:p>
            <a:r>
              <a:rPr lang="en-US" dirty="0" smtClean="0"/>
              <a:t>Statement of Purpose</a:t>
            </a:r>
            <a:endParaRPr lang="en-US" dirty="0"/>
          </a:p>
        </p:txBody>
      </p:sp>
      <p:sp>
        <p:nvSpPr>
          <p:cNvPr id="3" name="Content Placeholder 2"/>
          <p:cNvSpPr>
            <a:spLocks noGrp="1"/>
          </p:cNvSpPr>
          <p:nvPr>
            <p:ph idx="1"/>
          </p:nvPr>
        </p:nvSpPr>
        <p:spPr/>
        <p:txBody>
          <a:bodyPr/>
          <a:lstStyle/>
          <a:p>
            <a:r>
              <a:rPr lang="en-US" dirty="0"/>
              <a:t>This research was to teach the importance of GLOBE</a:t>
            </a:r>
          </a:p>
          <a:p>
            <a:pPr marL="0" indent="0">
              <a:buNone/>
            </a:pPr>
            <a:endParaRPr lang="en-US" dirty="0"/>
          </a:p>
          <a:p>
            <a:r>
              <a:rPr lang="en-US" dirty="0"/>
              <a:t>GLOBE training was provided for </a:t>
            </a:r>
            <a:r>
              <a:rPr lang="en-US" dirty="0" err="1"/>
              <a:t>preservice</a:t>
            </a:r>
            <a:r>
              <a:rPr lang="en-US" dirty="0"/>
              <a:t> education students and </a:t>
            </a:r>
            <a:r>
              <a:rPr lang="en-US" dirty="0" err="1"/>
              <a:t>inservice</a:t>
            </a:r>
            <a:r>
              <a:rPr lang="en-US" dirty="0"/>
              <a:t> teachers</a:t>
            </a:r>
          </a:p>
          <a:p>
            <a:pPr marL="0" indent="0">
              <a:buNone/>
            </a:pPr>
            <a:endParaRPr lang="en-US" dirty="0"/>
          </a:p>
          <a:p>
            <a:r>
              <a:rPr lang="en-US" dirty="0"/>
              <a:t>GLOBE training showed how to utilize protocols</a:t>
            </a:r>
          </a:p>
        </p:txBody>
      </p:sp>
    </p:spTree>
    <p:extLst>
      <p:ext uri="{BB962C8B-B14F-4D97-AF65-F5344CB8AC3E}">
        <p14:creationId xmlns:p14="http://schemas.microsoft.com/office/powerpoint/2010/main" val="134000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7245"/>
            <a:ext cx="8229600" cy="980353"/>
          </a:xfrm>
        </p:spPr>
        <p:txBody>
          <a:bodyPr/>
          <a:lstStyle/>
          <a:p>
            <a:r>
              <a:rPr lang="en-US" dirty="0" smtClean="0"/>
              <a:t>Research Questions</a:t>
            </a:r>
            <a:endParaRPr lang="en-US" dirty="0"/>
          </a:p>
        </p:txBody>
      </p:sp>
      <p:sp>
        <p:nvSpPr>
          <p:cNvPr id="3" name="Content Placeholder 2"/>
          <p:cNvSpPr>
            <a:spLocks noGrp="1"/>
          </p:cNvSpPr>
          <p:nvPr>
            <p:ph idx="1"/>
          </p:nvPr>
        </p:nvSpPr>
        <p:spPr/>
        <p:txBody>
          <a:bodyPr/>
          <a:lstStyle/>
          <a:p>
            <a:r>
              <a:rPr lang="en-US" dirty="0"/>
              <a:t>How can </a:t>
            </a:r>
            <a:r>
              <a:rPr lang="en-US" dirty="0" err="1"/>
              <a:t>preservice</a:t>
            </a:r>
            <a:r>
              <a:rPr lang="en-US" dirty="0"/>
              <a:t> and </a:t>
            </a:r>
            <a:r>
              <a:rPr lang="en-US" dirty="0" err="1"/>
              <a:t>inservice</a:t>
            </a:r>
            <a:r>
              <a:rPr lang="en-US" dirty="0"/>
              <a:t> teachers utilize the GLOBE protocols</a:t>
            </a:r>
            <a:r>
              <a:rPr lang="en-US" dirty="0" smtClean="0"/>
              <a:t>?</a:t>
            </a:r>
          </a:p>
          <a:p>
            <a:pPr marL="0" indent="0">
              <a:buNone/>
            </a:pPr>
            <a:endParaRPr lang="en-US" dirty="0"/>
          </a:p>
          <a:p>
            <a:r>
              <a:rPr lang="en-US" dirty="0"/>
              <a:t>What are the benefits of GLOBE enhance critical thinking skills</a:t>
            </a:r>
            <a:r>
              <a:rPr lang="en-US" dirty="0" smtClean="0"/>
              <a:t>?</a:t>
            </a:r>
          </a:p>
          <a:p>
            <a:pPr marL="0" indent="0">
              <a:buNone/>
            </a:pPr>
            <a:endParaRPr lang="en-US" dirty="0"/>
          </a:p>
          <a:p>
            <a:r>
              <a:rPr lang="en-US" dirty="0"/>
              <a:t>In what role does GLOBE enhance critical thinking skills</a:t>
            </a:r>
            <a:r>
              <a:rPr lang="en-US" dirty="0" smtClean="0"/>
              <a:t>?</a:t>
            </a:r>
          </a:p>
          <a:p>
            <a:pPr marL="0" indent="0">
              <a:buNone/>
            </a:pPr>
            <a:endParaRPr lang="en-US" dirty="0"/>
          </a:p>
          <a:p>
            <a:r>
              <a:rPr lang="en-US" dirty="0"/>
              <a:t>Why is GLOBE important for global community?</a:t>
            </a:r>
          </a:p>
        </p:txBody>
      </p:sp>
    </p:spTree>
    <p:extLst>
      <p:ext uri="{BB962C8B-B14F-4D97-AF65-F5344CB8AC3E}">
        <p14:creationId xmlns:p14="http://schemas.microsoft.com/office/powerpoint/2010/main" val="2771471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04"/>
            <a:ext cx="8229600" cy="934999"/>
          </a:xfrm>
        </p:spPr>
        <p:txBody>
          <a:bodyPr/>
          <a:lstStyle/>
          <a:p>
            <a:r>
              <a:rPr lang="en-US" dirty="0" smtClean="0"/>
              <a:t>What is GLOBE?</a:t>
            </a:r>
            <a:endParaRPr lang="en-US" dirty="0"/>
          </a:p>
        </p:txBody>
      </p:sp>
      <p:sp>
        <p:nvSpPr>
          <p:cNvPr id="3" name="Content Placeholder 2"/>
          <p:cNvSpPr>
            <a:spLocks noGrp="1"/>
          </p:cNvSpPr>
          <p:nvPr>
            <p:ph idx="1"/>
          </p:nvPr>
        </p:nvSpPr>
        <p:spPr/>
        <p:txBody>
          <a:bodyPr>
            <a:normAutofit/>
          </a:bodyPr>
          <a:lstStyle/>
          <a:p>
            <a:pPr algn="just"/>
            <a:r>
              <a:rPr lang="en-US" b="1" dirty="0"/>
              <a:t>GLOBE</a:t>
            </a:r>
            <a:r>
              <a:rPr lang="en-US" dirty="0"/>
              <a:t> is an international program that is provided for students, teachers, and the public.  </a:t>
            </a:r>
          </a:p>
          <a:p>
            <a:pPr marL="0" indent="0" algn="just">
              <a:buNone/>
            </a:pPr>
            <a:endParaRPr lang="en-US" dirty="0"/>
          </a:p>
          <a:p>
            <a:pPr algn="just"/>
            <a:r>
              <a:rPr lang="en-US" dirty="0"/>
              <a:t>The program was launched in 1995 after being officially announced by the U.S. Government in 1994.  </a:t>
            </a:r>
          </a:p>
          <a:p>
            <a:pPr marL="0" indent="0" algn="just">
              <a:buNone/>
            </a:pPr>
            <a:endParaRPr lang="en-US" dirty="0"/>
          </a:p>
          <a:p>
            <a:pPr algn="just"/>
            <a:r>
              <a:rPr lang="en-US" b="1" dirty="0"/>
              <a:t>GLOBE mission:</a:t>
            </a:r>
            <a:r>
              <a:rPr lang="en-US" dirty="0"/>
              <a:t> “to promote the teaching and learning of science, enhance environmental literacy and stewardship, and promote scientific discovery.” </a:t>
            </a:r>
          </a:p>
        </p:txBody>
      </p:sp>
    </p:spTree>
    <p:extLst>
      <p:ext uri="{BB962C8B-B14F-4D97-AF65-F5344CB8AC3E}">
        <p14:creationId xmlns:p14="http://schemas.microsoft.com/office/powerpoint/2010/main" val="1078905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236"/>
            <a:ext cx="8229600" cy="972242"/>
          </a:xfrm>
        </p:spPr>
        <p:txBody>
          <a:bodyPr/>
          <a:lstStyle/>
          <a:p>
            <a:r>
              <a:rPr lang="en-US" dirty="0" smtClean="0"/>
              <a:t>GLOBE Training Part I</a:t>
            </a:r>
            <a:endParaRPr lang="en-US" dirty="0"/>
          </a:p>
        </p:txBody>
      </p:sp>
      <p:sp>
        <p:nvSpPr>
          <p:cNvPr id="3" name="Content Placeholder 2"/>
          <p:cNvSpPr>
            <a:spLocks noGrp="1"/>
          </p:cNvSpPr>
          <p:nvPr>
            <p:ph sz="half" idx="2"/>
          </p:nvPr>
        </p:nvSpPr>
        <p:spPr>
          <a:xfrm>
            <a:off x="457200" y="1187756"/>
            <a:ext cx="8229600" cy="2251731"/>
          </a:xfrm>
        </p:spPr>
        <p:txBody>
          <a:bodyPr>
            <a:normAutofit fontScale="85000" lnSpcReduction="20000"/>
          </a:bodyPr>
          <a:lstStyle/>
          <a:p>
            <a:r>
              <a:rPr lang="en-US" dirty="0"/>
              <a:t>Conducted at ECSU with 14 participants and consisted of two sessions</a:t>
            </a:r>
          </a:p>
          <a:p>
            <a:pPr marL="0" indent="0">
              <a:buNone/>
            </a:pPr>
            <a:endParaRPr lang="en-US" dirty="0"/>
          </a:p>
          <a:p>
            <a:r>
              <a:rPr lang="en-US" dirty="0"/>
              <a:t>The first session was lead by Dr. Jessica Taylor from NASA-</a:t>
            </a:r>
            <a:r>
              <a:rPr lang="en-US" dirty="0" err="1"/>
              <a:t>LaRC</a:t>
            </a:r>
            <a:endParaRPr lang="en-US" dirty="0"/>
          </a:p>
          <a:p>
            <a:endParaRPr lang="en-US" dirty="0"/>
          </a:p>
          <a:p>
            <a:r>
              <a:rPr lang="en-US" dirty="0"/>
              <a:t>3 </a:t>
            </a:r>
            <a:r>
              <a:rPr lang="en-US" dirty="0" err="1"/>
              <a:t>inservice</a:t>
            </a:r>
            <a:r>
              <a:rPr lang="en-US" dirty="0"/>
              <a:t> teachers and 4 </a:t>
            </a:r>
            <a:r>
              <a:rPr lang="en-US" dirty="0" err="1"/>
              <a:t>preservice</a:t>
            </a:r>
            <a:r>
              <a:rPr lang="en-US" dirty="0"/>
              <a:t> students participated in this workshop session</a:t>
            </a:r>
          </a:p>
        </p:txBody>
      </p:sp>
      <p:pic>
        <p:nvPicPr>
          <p:cNvPr id="6" name="Picture 5"/>
          <p:cNvPicPr>
            <a:picLocks noChangeAspect="1"/>
          </p:cNvPicPr>
          <p:nvPr/>
        </p:nvPicPr>
        <p:blipFill>
          <a:blip r:embed="rId3"/>
          <a:stretch>
            <a:fillRect/>
          </a:stretch>
        </p:blipFill>
        <p:spPr>
          <a:xfrm>
            <a:off x="1183306" y="3439487"/>
            <a:ext cx="6898860" cy="32171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06632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Executive.thmx</Template>
  <TotalTime>561</TotalTime>
  <Words>1638</Words>
  <Application>Microsoft Macintosh PowerPoint</Application>
  <PresentationFormat>On-screen Show (4:3)</PresentationFormat>
  <Paragraphs>186</Paragraphs>
  <Slides>29</Slides>
  <Notes>2</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Executive</vt:lpstr>
      <vt:lpstr>GLOBE Training for Preservice and Inservice Teacher Education at Elizabeth City State University </vt:lpstr>
      <vt:lpstr>Abstract</vt:lpstr>
      <vt:lpstr>Abstract cont.</vt:lpstr>
      <vt:lpstr>Abstract cont.</vt:lpstr>
      <vt:lpstr>Abstract cont.</vt:lpstr>
      <vt:lpstr>Statement of Purpose</vt:lpstr>
      <vt:lpstr>Research Questions</vt:lpstr>
      <vt:lpstr>What is GLOBE?</vt:lpstr>
      <vt:lpstr>GLOBE Training Part I</vt:lpstr>
      <vt:lpstr>GLOBE Training Part I Curriculum</vt:lpstr>
      <vt:lpstr>GLOBE Training Part II</vt:lpstr>
      <vt:lpstr>Topics that are associated with GLOBE</vt:lpstr>
      <vt:lpstr>Instruments Used for Each Protocol</vt:lpstr>
      <vt:lpstr>Air Temperature</vt:lpstr>
      <vt:lpstr>Surface Temperature</vt:lpstr>
      <vt:lpstr>Clouds</vt:lpstr>
      <vt:lpstr>GLOBE Survey</vt:lpstr>
      <vt:lpstr>GLOBE Survey cont.</vt:lpstr>
      <vt:lpstr>Table I</vt:lpstr>
      <vt:lpstr>Chart I</vt:lpstr>
      <vt:lpstr>Table II</vt:lpstr>
      <vt:lpstr>Chart II</vt:lpstr>
      <vt:lpstr>Table III</vt:lpstr>
      <vt:lpstr>Chart III</vt:lpstr>
      <vt:lpstr>Chi-Square Test</vt:lpstr>
      <vt:lpstr>Conclusion</vt:lpstr>
      <vt:lpstr>Future Works</vt:lpstr>
      <vt:lpstr>Acknowledgments</vt:lpstr>
      <vt:lpstr>Questions?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Hathaway</dc:creator>
  <cp:lastModifiedBy>m m</cp:lastModifiedBy>
  <cp:revision>47</cp:revision>
  <dcterms:created xsi:type="dcterms:W3CDTF">2017-03-27T22:52:48Z</dcterms:created>
  <dcterms:modified xsi:type="dcterms:W3CDTF">2017-03-30T19:53:20Z</dcterms:modified>
</cp:coreProperties>
</file>